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79" r:id="rId5"/>
    <p:sldId id="266" r:id="rId6"/>
    <p:sldId id="280" r:id="rId7"/>
    <p:sldId id="287" r:id="rId8"/>
    <p:sldId id="286" r:id="rId9"/>
    <p:sldId id="267" r:id="rId10"/>
    <p:sldId id="268" r:id="rId11"/>
    <p:sldId id="269" r:id="rId12"/>
    <p:sldId id="270" r:id="rId13"/>
    <p:sldId id="271" r:id="rId14"/>
    <p:sldId id="272" r:id="rId15"/>
    <p:sldId id="273" r:id="rId16"/>
    <p:sldId id="274" r:id="rId17"/>
    <p:sldId id="288" r:id="rId18"/>
    <p:sldId id="275" r:id="rId19"/>
    <p:sldId id="276" r:id="rId20"/>
    <p:sldId id="281" r:id="rId21"/>
    <p:sldId id="283" r:id="rId22"/>
    <p:sldId id="282" r:id="rId23"/>
    <p:sldId id="278" r:id="rId24"/>
    <p:sldId id="284" r:id="rId25"/>
    <p:sldId id="289"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78234" autoAdjust="0"/>
  </p:normalViewPr>
  <p:slideViewPr>
    <p:cSldViewPr snapToGrid="0">
      <p:cViewPr varScale="1">
        <p:scale>
          <a:sx n="64" d="100"/>
          <a:sy n="64" d="100"/>
        </p:scale>
        <p:origin x="102"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ppcsrv01.ad.ilstu.edu\rlsmith$\EAF%20411\EAF%20411%20Spring%202017\Week%208\week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pcsrv01.ad.ilstu.edu\rlsmith$\EAF%20411\EAF%20411%20Spring%202017\Week%208\week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pcsrv01.ad.ilstu.edu\rlsmith$\EAF%20411\EAF%20411%20Spring%202017\Week%208\week8.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Room </a:t>
            </a:r>
            <a:r>
              <a:rPr lang="en-US" sz="1800" dirty="0" smtClean="0"/>
              <a:t>Cleanliness &amp; Safety</a:t>
            </a:r>
            <a:r>
              <a:rPr lang="en-US" sz="1800" baseline="0" dirty="0" smtClean="0"/>
              <a:t> </a:t>
            </a:r>
            <a:r>
              <a:rPr lang="en-US" sz="1800" baseline="0" dirty="0"/>
              <a:t>by </a:t>
            </a:r>
            <a:r>
              <a:rPr lang="en-US" sz="1800" baseline="0" dirty="0" smtClean="0"/>
              <a:t>Rater (20 rooms each)</a:t>
            </a:r>
            <a:endParaRPr lang="en-US" sz="1800"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Sheet1!$B$25</c:f>
              <c:strCache>
                <c:ptCount val="1"/>
                <c:pt idx="0">
                  <c:v>Below Standards</c:v>
                </c:pt>
              </c:strCache>
            </c:strRef>
          </c:tx>
          <c:spPr>
            <a:solidFill>
              <a:schemeClr val="accent5">
                <a:tint val="65000"/>
              </a:schemeClr>
            </a:solidFill>
            <a:ln>
              <a:noFill/>
            </a:ln>
            <a:effectLst/>
          </c:spPr>
          <c:invertIfNegative val="0"/>
          <c:cat>
            <c:strRef>
              <c:f>Sheet1!$A$26:$A$29</c:f>
              <c:strCache>
                <c:ptCount val="4"/>
                <c:pt idx="0">
                  <c:v>Melanie</c:v>
                </c:pt>
                <c:pt idx="1">
                  <c:v>Tom</c:v>
                </c:pt>
                <c:pt idx="2">
                  <c:v>Bill</c:v>
                </c:pt>
                <c:pt idx="3">
                  <c:v>Jane</c:v>
                </c:pt>
              </c:strCache>
            </c:strRef>
          </c:cat>
          <c:val>
            <c:numRef>
              <c:f>Sheet1!$B$26:$B$29</c:f>
              <c:numCache>
                <c:formatCode>General</c:formatCode>
                <c:ptCount val="4"/>
                <c:pt idx="0">
                  <c:v>15</c:v>
                </c:pt>
                <c:pt idx="1">
                  <c:v>1</c:v>
                </c:pt>
                <c:pt idx="2">
                  <c:v>3</c:v>
                </c:pt>
                <c:pt idx="3">
                  <c:v>4</c:v>
                </c:pt>
              </c:numCache>
            </c:numRef>
          </c:val>
          <c:extLst>
            <c:ext xmlns:c16="http://schemas.microsoft.com/office/drawing/2014/chart" uri="{C3380CC4-5D6E-409C-BE32-E72D297353CC}">
              <c16:uniqueId val="{00000000-3542-4FA6-B1B4-8C4CED3B592B}"/>
            </c:ext>
          </c:extLst>
        </c:ser>
        <c:ser>
          <c:idx val="1"/>
          <c:order val="1"/>
          <c:tx>
            <c:strRef>
              <c:f>Sheet1!$C$25</c:f>
              <c:strCache>
                <c:ptCount val="1"/>
                <c:pt idx="0">
                  <c:v>Meets Standards</c:v>
                </c:pt>
              </c:strCache>
            </c:strRef>
          </c:tx>
          <c:spPr>
            <a:solidFill>
              <a:schemeClr val="accent5"/>
            </a:solidFill>
            <a:ln>
              <a:noFill/>
            </a:ln>
            <a:effectLst/>
          </c:spPr>
          <c:invertIfNegative val="0"/>
          <c:cat>
            <c:strRef>
              <c:f>Sheet1!$A$26:$A$29</c:f>
              <c:strCache>
                <c:ptCount val="4"/>
                <c:pt idx="0">
                  <c:v>Melanie</c:v>
                </c:pt>
                <c:pt idx="1">
                  <c:v>Tom</c:v>
                </c:pt>
                <c:pt idx="2">
                  <c:v>Bill</c:v>
                </c:pt>
                <c:pt idx="3">
                  <c:v>Jane</c:v>
                </c:pt>
              </c:strCache>
            </c:strRef>
          </c:cat>
          <c:val>
            <c:numRef>
              <c:f>Sheet1!$C$26:$C$29</c:f>
              <c:numCache>
                <c:formatCode>General</c:formatCode>
                <c:ptCount val="4"/>
                <c:pt idx="0">
                  <c:v>3</c:v>
                </c:pt>
                <c:pt idx="1">
                  <c:v>4</c:v>
                </c:pt>
                <c:pt idx="2">
                  <c:v>15</c:v>
                </c:pt>
                <c:pt idx="3">
                  <c:v>14</c:v>
                </c:pt>
              </c:numCache>
            </c:numRef>
          </c:val>
          <c:extLst>
            <c:ext xmlns:c16="http://schemas.microsoft.com/office/drawing/2014/chart" uri="{C3380CC4-5D6E-409C-BE32-E72D297353CC}">
              <c16:uniqueId val="{00000001-3542-4FA6-B1B4-8C4CED3B592B}"/>
            </c:ext>
          </c:extLst>
        </c:ser>
        <c:ser>
          <c:idx val="2"/>
          <c:order val="2"/>
          <c:tx>
            <c:strRef>
              <c:f>Sheet1!$D$25</c:f>
              <c:strCache>
                <c:ptCount val="1"/>
                <c:pt idx="0">
                  <c:v>Exceeds Standards</c:v>
                </c:pt>
              </c:strCache>
            </c:strRef>
          </c:tx>
          <c:spPr>
            <a:solidFill>
              <a:schemeClr val="accent5">
                <a:shade val="65000"/>
              </a:schemeClr>
            </a:solidFill>
            <a:ln>
              <a:noFill/>
            </a:ln>
            <a:effectLst/>
          </c:spPr>
          <c:invertIfNegative val="0"/>
          <c:cat>
            <c:strRef>
              <c:f>Sheet1!$A$26:$A$29</c:f>
              <c:strCache>
                <c:ptCount val="4"/>
                <c:pt idx="0">
                  <c:v>Melanie</c:v>
                </c:pt>
                <c:pt idx="1">
                  <c:v>Tom</c:v>
                </c:pt>
                <c:pt idx="2">
                  <c:v>Bill</c:v>
                </c:pt>
                <c:pt idx="3">
                  <c:v>Jane</c:v>
                </c:pt>
              </c:strCache>
            </c:strRef>
          </c:cat>
          <c:val>
            <c:numRef>
              <c:f>Sheet1!$D$26:$D$29</c:f>
              <c:numCache>
                <c:formatCode>General</c:formatCode>
                <c:ptCount val="4"/>
                <c:pt idx="0">
                  <c:v>2</c:v>
                </c:pt>
                <c:pt idx="1">
                  <c:v>16</c:v>
                </c:pt>
                <c:pt idx="2">
                  <c:v>2</c:v>
                </c:pt>
                <c:pt idx="3">
                  <c:v>2</c:v>
                </c:pt>
              </c:numCache>
            </c:numRef>
          </c:val>
          <c:extLst>
            <c:ext xmlns:c16="http://schemas.microsoft.com/office/drawing/2014/chart" uri="{C3380CC4-5D6E-409C-BE32-E72D297353CC}">
              <c16:uniqueId val="{00000002-3542-4FA6-B1B4-8C4CED3B592B}"/>
            </c:ext>
          </c:extLst>
        </c:ser>
        <c:dLbls>
          <c:showLegendKey val="0"/>
          <c:showVal val="0"/>
          <c:showCatName val="0"/>
          <c:showSerName val="0"/>
          <c:showPercent val="0"/>
          <c:showBubbleSize val="0"/>
        </c:dLbls>
        <c:gapWidth val="219"/>
        <c:overlap val="-27"/>
        <c:axId val="332953032"/>
        <c:axId val="332954992"/>
      </c:barChart>
      <c:catAx>
        <c:axId val="332953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2954992"/>
        <c:crosses val="autoZero"/>
        <c:auto val="1"/>
        <c:lblAlgn val="ctr"/>
        <c:lblOffset val="100"/>
        <c:noMultiLvlLbl val="0"/>
      </c:catAx>
      <c:valAx>
        <c:axId val="332954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953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Room </a:t>
            </a:r>
            <a:r>
              <a:rPr lang="en-US" sz="2400" dirty="0" smtClean="0"/>
              <a:t>Cleanliness &amp;</a:t>
            </a:r>
            <a:r>
              <a:rPr lang="en-US" sz="2400" baseline="0" dirty="0" smtClean="0"/>
              <a:t> Safety</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Sheet1!$B$31</c:f>
              <c:strCache>
                <c:ptCount val="1"/>
                <c:pt idx="0">
                  <c:v>Below Standards</c:v>
                </c:pt>
              </c:strCache>
            </c:strRef>
          </c:tx>
          <c:spPr>
            <a:solidFill>
              <a:schemeClr val="accent2">
                <a:shade val="65000"/>
              </a:schemeClr>
            </a:solidFill>
            <a:ln>
              <a:noFill/>
            </a:ln>
            <a:effectLst/>
          </c:spPr>
          <c:invertIfNegative val="0"/>
          <c:cat>
            <c:strRef>
              <c:f>Sheet1!$A$32:$A$34</c:f>
              <c:strCache>
                <c:ptCount val="3"/>
                <c:pt idx="0">
                  <c:v>Safety</c:v>
                </c:pt>
                <c:pt idx="1">
                  <c:v>Sanitation</c:v>
                </c:pt>
                <c:pt idx="2">
                  <c:v>Light, Heat, Vent.</c:v>
                </c:pt>
              </c:strCache>
            </c:strRef>
          </c:cat>
          <c:val>
            <c:numRef>
              <c:f>Sheet1!$B$32:$B$34</c:f>
              <c:numCache>
                <c:formatCode>General</c:formatCode>
                <c:ptCount val="3"/>
                <c:pt idx="0">
                  <c:v>1</c:v>
                </c:pt>
                <c:pt idx="1">
                  <c:v>15</c:v>
                </c:pt>
                <c:pt idx="2">
                  <c:v>0</c:v>
                </c:pt>
              </c:numCache>
            </c:numRef>
          </c:val>
          <c:extLst>
            <c:ext xmlns:c16="http://schemas.microsoft.com/office/drawing/2014/chart" uri="{C3380CC4-5D6E-409C-BE32-E72D297353CC}">
              <c16:uniqueId val="{00000000-C2CB-48C8-95B2-004A90B0F0DD}"/>
            </c:ext>
          </c:extLst>
        </c:ser>
        <c:ser>
          <c:idx val="1"/>
          <c:order val="1"/>
          <c:tx>
            <c:strRef>
              <c:f>Sheet1!$C$31</c:f>
              <c:strCache>
                <c:ptCount val="1"/>
                <c:pt idx="0">
                  <c:v>Meets Standards</c:v>
                </c:pt>
              </c:strCache>
            </c:strRef>
          </c:tx>
          <c:spPr>
            <a:solidFill>
              <a:schemeClr val="accent2"/>
            </a:solidFill>
            <a:ln>
              <a:noFill/>
            </a:ln>
            <a:effectLst/>
          </c:spPr>
          <c:invertIfNegative val="0"/>
          <c:cat>
            <c:strRef>
              <c:f>Sheet1!$A$32:$A$34</c:f>
              <c:strCache>
                <c:ptCount val="3"/>
                <c:pt idx="0">
                  <c:v>Safety</c:v>
                </c:pt>
                <c:pt idx="1">
                  <c:v>Sanitation</c:v>
                </c:pt>
                <c:pt idx="2">
                  <c:v>Light, Heat, Vent.</c:v>
                </c:pt>
              </c:strCache>
            </c:strRef>
          </c:cat>
          <c:val>
            <c:numRef>
              <c:f>Sheet1!$C$32:$C$34</c:f>
              <c:numCache>
                <c:formatCode>General</c:formatCode>
                <c:ptCount val="3"/>
                <c:pt idx="0">
                  <c:v>4</c:v>
                </c:pt>
                <c:pt idx="1">
                  <c:v>3</c:v>
                </c:pt>
                <c:pt idx="2">
                  <c:v>8</c:v>
                </c:pt>
              </c:numCache>
            </c:numRef>
          </c:val>
          <c:extLst>
            <c:ext xmlns:c16="http://schemas.microsoft.com/office/drawing/2014/chart" uri="{C3380CC4-5D6E-409C-BE32-E72D297353CC}">
              <c16:uniqueId val="{00000001-C2CB-48C8-95B2-004A90B0F0DD}"/>
            </c:ext>
          </c:extLst>
        </c:ser>
        <c:ser>
          <c:idx val="2"/>
          <c:order val="2"/>
          <c:tx>
            <c:strRef>
              <c:f>Sheet1!$D$31</c:f>
              <c:strCache>
                <c:ptCount val="1"/>
                <c:pt idx="0">
                  <c:v>Exceeds Standards</c:v>
                </c:pt>
              </c:strCache>
            </c:strRef>
          </c:tx>
          <c:spPr>
            <a:solidFill>
              <a:schemeClr val="accent2">
                <a:tint val="65000"/>
              </a:schemeClr>
            </a:solidFill>
            <a:ln>
              <a:noFill/>
            </a:ln>
            <a:effectLst/>
          </c:spPr>
          <c:invertIfNegative val="0"/>
          <c:cat>
            <c:strRef>
              <c:f>Sheet1!$A$32:$A$34</c:f>
              <c:strCache>
                <c:ptCount val="3"/>
                <c:pt idx="0">
                  <c:v>Safety</c:v>
                </c:pt>
                <c:pt idx="1">
                  <c:v>Sanitation</c:v>
                </c:pt>
                <c:pt idx="2">
                  <c:v>Light, Heat, Vent.</c:v>
                </c:pt>
              </c:strCache>
            </c:strRef>
          </c:cat>
          <c:val>
            <c:numRef>
              <c:f>Sheet1!$D$32:$D$34</c:f>
              <c:numCache>
                <c:formatCode>General</c:formatCode>
                <c:ptCount val="3"/>
                <c:pt idx="0">
                  <c:v>16</c:v>
                </c:pt>
                <c:pt idx="1">
                  <c:v>2</c:v>
                </c:pt>
                <c:pt idx="2">
                  <c:v>12</c:v>
                </c:pt>
              </c:numCache>
            </c:numRef>
          </c:val>
          <c:extLst>
            <c:ext xmlns:c16="http://schemas.microsoft.com/office/drawing/2014/chart" uri="{C3380CC4-5D6E-409C-BE32-E72D297353CC}">
              <c16:uniqueId val="{00000002-C2CB-48C8-95B2-004A90B0F0DD}"/>
            </c:ext>
          </c:extLst>
        </c:ser>
        <c:dLbls>
          <c:showLegendKey val="0"/>
          <c:showVal val="0"/>
          <c:showCatName val="0"/>
          <c:showSerName val="0"/>
          <c:showPercent val="0"/>
          <c:showBubbleSize val="0"/>
        </c:dLbls>
        <c:gapWidth val="219"/>
        <c:overlap val="-27"/>
        <c:axId val="332949896"/>
        <c:axId val="332951072"/>
      </c:barChart>
      <c:catAx>
        <c:axId val="33294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2951072"/>
        <c:crosses val="autoZero"/>
        <c:auto val="1"/>
        <c:lblAlgn val="ctr"/>
        <c:lblOffset val="100"/>
        <c:noMultiLvlLbl val="0"/>
      </c:catAx>
      <c:valAx>
        <c:axId val="332951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949896"/>
        <c:crosses val="autoZero"/>
        <c:crossBetween val="between"/>
      </c:valAx>
      <c:spPr>
        <a:noFill/>
        <a:ln>
          <a:noFill/>
        </a:ln>
        <a:effectLst/>
      </c:spPr>
    </c:plotArea>
    <c:legend>
      <c:legendPos val="b"/>
      <c:layout>
        <c:manualLayout>
          <c:xMode val="edge"/>
          <c:yMode val="edge"/>
          <c:x val="2.0317830487103658E-2"/>
          <c:y val="0.92734357860439853"/>
          <c:w val="0.9653570762030127"/>
          <c:h val="6.71391800162910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Holistic Student</a:t>
            </a:r>
            <a:r>
              <a:rPr lang="en-US" sz="2000" baseline="0"/>
              <a:t> Essay Rubric</a:t>
            </a:r>
            <a:endParaRPr lang="en-US" sz="200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Sheet1!$B$33</c:f>
              <c:strCache>
                <c:ptCount val="1"/>
                <c:pt idx="0">
                  <c:v>1-Inadequate</c:v>
                </c:pt>
              </c:strCache>
            </c:strRef>
          </c:tx>
          <c:spPr>
            <a:solidFill>
              <a:schemeClr val="accent6">
                <a:shade val="58000"/>
              </a:schemeClr>
            </a:solidFill>
            <a:ln>
              <a:noFill/>
            </a:ln>
            <a:effectLst/>
          </c:spPr>
          <c:invertIfNegative val="0"/>
          <c:cat>
            <c:strRef>
              <c:f>Sheet1!$A$34:$A$38</c:f>
              <c:strCache>
                <c:ptCount val="5"/>
                <c:pt idx="0">
                  <c:v>Soc. 101</c:v>
                </c:pt>
                <c:pt idx="1">
                  <c:v>Hist. 101</c:v>
                </c:pt>
                <c:pt idx="2">
                  <c:v>Eng. 101</c:v>
                </c:pt>
                <c:pt idx="3">
                  <c:v>Psych. 101</c:v>
                </c:pt>
                <c:pt idx="4">
                  <c:v>Comm. 101</c:v>
                </c:pt>
              </c:strCache>
            </c:strRef>
          </c:cat>
          <c:val>
            <c:numRef>
              <c:f>Sheet1!$B$34:$B$38</c:f>
              <c:numCache>
                <c:formatCode>General</c:formatCode>
                <c:ptCount val="5"/>
                <c:pt idx="0">
                  <c:v>3</c:v>
                </c:pt>
                <c:pt idx="1">
                  <c:v>11</c:v>
                </c:pt>
                <c:pt idx="2">
                  <c:v>3</c:v>
                </c:pt>
                <c:pt idx="3">
                  <c:v>1</c:v>
                </c:pt>
                <c:pt idx="4">
                  <c:v>3</c:v>
                </c:pt>
              </c:numCache>
            </c:numRef>
          </c:val>
          <c:extLst>
            <c:ext xmlns:c16="http://schemas.microsoft.com/office/drawing/2014/chart" uri="{C3380CC4-5D6E-409C-BE32-E72D297353CC}">
              <c16:uniqueId val="{00000000-B3AA-46E2-8BED-F5CDA2A343F1}"/>
            </c:ext>
          </c:extLst>
        </c:ser>
        <c:ser>
          <c:idx val="1"/>
          <c:order val="1"/>
          <c:tx>
            <c:strRef>
              <c:f>Sheet1!$C$33</c:f>
              <c:strCache>
                <c:ptCount val="1"/>
                <c:pt idx="0">
                  <c:v>2-Developing</c:v>
                </c:pt>
              </c:strCache>
            </c:strRef>
          </c:tx>
          <c:spPr>
            <a:solidFill>
              <a:schemeClr val="accent6">
                <a:shade val="86000"/>
              </a:schemeClr>
            </a:solidFill>
            <a:ln>
              <a:noFill/>
            </a:ln>
            <a:effectLst/>
          </c:spPr>
          <c:invertIfNegative val="0"/>
          <c:cat>
            <c:strRef>
              <c:f>Sheet1!$A$34:$A$38</c:f>
              <c:strCache>
                <c:ptCount val="5"/>
                <c:pt idx="0">
                  <c:v>Soc. 101</c:v>
                </c:pt>
                <c:pt idx="1">
                  <c:v>Hist. 101</c:v>
                </c:pt>
                <c:pt idx="2">
                  <c:v>Eng. 101</c:v>
                </c:pt>
                <c:pt idx="3">
                  <c:v>Psych. 101</c:v>
                </c:pt>
                <c:pt idx="4">
                  <c:v>Comm. 101</c:v>
                </c:pt>
              </c:strCache>
            </c:strRef>
          </c:cat>
          <c:val>
            <c:numRef>
              <c:f>Sheet1!$C$34:$C$38</c:f>
              <c:numCache>
                <c:formatCode>General</c:formatCode>
                <c:ptCount val="5"/>
                <c:pt idx="0">
                  <c:v>8</c:v>
                </c:pt>
                <c:pt idx="1">
                  <c:v>9</c:v>
                </c:pt>
                <c:pt idx="2">
                  <c:v>4</c:v>
                </c:pt>
                <c:pt idx="3">
                  <c:v>3</c:v>
                </c:pt>
                <c:pt idx="4">
                  <c:v>8</c:v>
                </c:pt>
              </c:numCache>
            </c:numRef>
          </c:val>
          <c:extLst>
            <c:ext xmlns:c16="http://schemas.microsoft.com/office/drawing/2014/chart" uri="{C3380CC4-5D6E-409C-BE32-E72D297353CC}">
              <c16:uniqueId val="{00000001-B3AA-46E2-8BED-F5CDA2A343F1}"/>
            </c:ext>
          </c:extLst>
        </c:ser>
        <c:ser>
          <c:idx val="2"/>
          <c:order val="2"/>
          <c:tx>
            <c:strRef>
              <c:f>Sheet1!$D$33</c:f>
              <c:strCache>
                <c:ptCount val="1"/>
                <c:pt idx="0">
                  <c:v>3-Acceptable</c:v>
                </c:pt>
              </c:strCache>
            </c:strRef>
          </c:tx>
          <c:spPr>
            <a:solidFill>
              <a:schemeClr val="accent6">
                <a:tint val="86000"/>
              </a:schemeClr>
            </a:solidFill>
            <a:ln>
              <a:noFill/>
            </a:ln>
            <a:effectLst/>
          </c:spPr>
          <c:invertIfNegative val="0"/>
          <c:cat>
            <c:strRef>
              <c:f>Sheet1!$A$34:$A$38</c:f>
              <c:strCache>
                <c:ptCount val="5"/>
                <c:pt idx="0">
                  <c:v>Soc. 101</c:v>
                </c:pt>
                <c:pt idx="1">
                  <c:v>Hist. 101</c:v>
                </c:pt>
                <c:pt idx="2">
                  <c:v>Eng. 101</c:v>
                </c:pt>
                <c:pt idx="3">
                  <c:v>Psych. 101</c:v>
                </c:pt>
                <c:pt idx="4">
                  <c:v>Comm. 101</c:v>
                </c:pt>
              </c:strCache>
            </c:strRef>
          </c:cat>
          <c:val>
            <c:numRef>
              <c:f>Sheet1!$D$34:$D$38</c:f>
              <c:numCache>
                <c:formatCode>General</c:formatCode>
                <c:ptCount val="5"/>
                <c:pt idx="0">
                  <c:v>15</c:v>
                </c:pt>
                <c:pt idx="1">
                  <c:v>8</c:v>
                </c:pt>
                <c:pt idx="2">
                  <c:v>15</c:v>
                </c:pt>
                <c:pt idx="3">
                  <c:v>17</c:v>
                </c:pt>
                <c:pt idx="4">
                  <c:v>18</c:v>
                </c:pt>
              </c:numCache>
            </c:numRef>
          </c:val>
          <c:extLst>
            <c:ext xmlns:c16="http://schemas.microsoft.com/office/drawing/2014/chart" uri="{C3380CC4-5D6E-409C-BE32-E72D297353CC}">
              <c16:uniqueId val="{00000002-B3AA-46E2-8BED-F5CDA2A343F1}"/>
            </c:ext>
          </c:extLst>
        </c:ser>
        <c:ser>
          <c:idx val="3"/>
          <c:order val="3"/>
          <c:tx>
            <c:strRef>
              <c:f>Sheet1!$E$33</c:f>
              <c:strCache>
                <c:ptCount val="1"/>
                <c:pt idx="0">
                  <c:v>4-Sophisticated</c:v>
                </c:pt>
              </c:strCache>
            </c:strRef>
          </c:tx>
          <c:spPr>
            <a:solidFill>
              <a:schemeClr val="accent6">
                <a:tint val="58000"/>
              </a:schemeClr>
            </a:solidFill>
            <a:ln>
              <a:noFill/>
            </a:ln>
            <a:effectLst/>
          </c:spPr>
          <c:invertIfNegative val="0"/>
          <c:cat>
            <c:strRef>
              <c:f>Sheet1!$A$34:$A$38</c:f>
              <c:strCache>
                <c:ptCount val="5"/>
                <c:pt idx="0">
                  <c:v>Soc. 101</c:v>
                </c:pt>
                <c:pt idx="1">
                  <c:v>Hist. 101</c:v>
                </c:pt>
                <c:pt idx="2">
                  <c:v>Eng. 101</c:v>
                </c:pt>
                <c:pt idx="3">
                  <c:v>Psych. 101</c:v>
                </c:pt>
                <c:pt idx="4">
                  <c:v>Comm. 101</c:v>
                </c:pt>
              </c:strCache>
            </c:strRef>
          </c:cat>
          <c:val>
            <c:numRef>
              <c:f>Sheet1!$E$34:$E$38</c:f>
              <c:numCache>
                <c:formatCode>General</c:formatCode>
                <c:ptCount val="5"/>
                <c:pt idx="0">
                  <c:v>4</c:v>
                </c:pt>
                <c:pt idx="1">
                  <c:v>2</c:v>
                </c:pt>
                <c:pt idx="2">
                  <c:v>8</c:v>
                </c:pt>
                <c:pt idx="3">
                  <c:v>9</c:v>
                </c:pt>
                <c:pt idx="4">
                  <c:v>1</c:v>
                </c:pt>
              </c:numCache>
            </c:numRef>
          </c:val>
          <c:extLst>
            <c:ext xmlns:c16="http://schemas.microsoft.com/office/drawing/2014/chart" uri="{C3380CC4-5D6E-409C-BE32-E72D297353CC}">
              <c16:uniqueId val="{00000003-B3AA-46E2-8BED-F5CDA2A343F1}"/>
            </c:ext>
          </c:extLst>
        </c:ser>
        <c:dLbls>
          <c:showLegendKey val="0"/>
          <c:showVal val="0"/>
          <c:showCatName val="0"/>
          <c:showSerName val="0"/>
          <c:showPercent val="0"/>
          <c:showBubbleSize val="0"/>
        </c:dLbls>
        <c:gapWidth val="219"/>
        <c:overlap val="-27"/>
        <c:axId val="332951464"/>
        <c:axId val="332949504"/>
      </c:barChart>
      <c:catAx>
        <c:axId val="33295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2949504"/>
        <c:crosses val="autoZero"/>
        <c:auto val="1"/>
        <c:lblAlgn val="ctr"/>
        <c:lblOffset val="100"/>
        <c:noMultiLvlLbl val="0"/>
      </c:catAx>
      <c:valAx>
        <c:axId val="33294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951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7AC1F-6800-4A45-9C70-6D3AAB099960}" type="datetimeFigureOut">
              <a:rPr lang="en-US" smtClean="0"/>
              <a:t>3/20/2018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93D1B-C8C4-4BDA-9878-C2B04E5B6283}" type="slidenum">
              <a:rPr lang="en-US" smtClean="0"/>
              <a:t>‹#›</a:t>
            </a:fld>
            <a:endParaRPr lang="en-US"/>
          </a:p>
        </p:txBody>
      </p:sp>
    </p:spTree>
    <p:extLst>
      <p:ext uri="{BB962C8B-B14F-4D97-AF65-F5344CB8AC3E}">
        <p14:creationId xmlns:p14="http://schemas.microsoft.com/office/powerpoint/2010/main" val="3517852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Reflects</a:t>
            </a:r>
            <a:r>
              <a:rPr lang="en-US" baseline="0" dirty="0" smtClean="0"/>
              <a:t> the best judgment and expertise of faculty at that time. </a:t>
            </a:r>
          </a:p>
          <a:p>
            <a:pPr marL="171450" indent="-171450">
              <a:buFont typeface="Arial" panose="020B0604020202020204" pitchFamily="34" charset="0"/>
              <a:buChar char="•"/>
            </a:pPr>
            <a:r>
              <a:rPr lang="en-US" baseline="0" dirty="0" smtClean="0"/>
              <a:t>Is not a technical specification, but a series of choices about what you think is important. </a:t>
            </a:r>
          </a:p>
          <a:p>
            <a:pPr marL="171450" indent="-171450">
              <a:buFont typeface="Arial" panose="020B0604020202020204" pitchFamily="34" charset="0"/>
              <a:buChar char="•"/>
            </a:pPr>
            <a:r>
              <a:rPr lang="en-US" baseline="0" dirty="0" smtClean="0"/>
              <a:t>Does not reflect everything that is important. </a:t>
            </a:r>
          </a:p>
          <a:p>
            <a:pPr marL="171450" indent="-171450">
              <a:buFont typeface="Arial" panose="020B0604020202020204" pitchFamily="34" charset="0"/>
              <a:buChar char="•"/>
            </a:pPr>
            <a:r>
              <a:rPr lang="en-US" baseline="0" dirty="0" smtClean="0"/>
              <a:t>Think about context. Be aware of using rubrics as evaluative tools.</a:t>
            </a:r>
          </a:p>
          <a:p>
            <a:pPr marL="171450" indent="-171450">
              <a:buFont typeface="Arial" panose="020B0604020202020204" pitchFamily="34" charset="0"/>
              <a:buChar char="•"/>
            </a:pPr>
            <a:r>
              <a:rPr lang="en-US" baseline="0" dirty="0" smtClean="0"/>
              <a:t>We will be focusing on rubrics for </a:t>
            </a:r>
            <a:r>
              <a:rPr lang="en-US" b="1" baseline="0" dirty="0" smtClean="0"/>
              <a:t>program evaluation</a:t>
            </a:r>
            <a:r>
              <a:rPr lang="en-US" baseline="0" dirty="0" smtClean="0"/>
              <a:t>. However, some of the principles apply to classroom rubrics.</a:t>
            </a:r>
            <a:endParaRPr lang="en-US" dirty="0"/>
          </a:p>
        </p:txBody>
      </p:sp>
      <p:sp>
        <p:nvSpPr>
          <p:cNvPr id="4" name="Slide Number Placeholder 3"/>
          <p:cNvSpPr>
            <a:spLocks noGrp="1"/>
          </p:cNvSpPr>
          <p:nvPr>
            <p:ph type="sldNum" sz="quarter" idx="10"/>
          </p:nvPr>
        </p:nvSpPr>
        <p:spPr/>
        <p:txBody>
          <a:bodyPr/>
          <a:lstStyle/>
          <a:p>
            <a:fld id="{21693D1B-C8C4-4BDA-9878-C2B04E5B6283}" type="slidenum">
              <a:rPr lang="en-US" smtClean="0"/>
              <a:t>3</a:t>
            </a:fld>
            <a:endParaRPr lang="en-US"/>
          </a:p>
        </p:txBody>
      </p:sp>
    </p:spTree>
    <p:extLst>
      <p:ext uri="{BB962C8B-B14F-4D97-AF65-F5344CB8AC3E}">
        <p14:creationId xmlns:p14="http://schemas.microsoft.com/office/powerpoint/2010/main" val="637194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Rubric mistakes </a:t>
            </a:r>
          </a:p>
          <a:p>
            <a:endParaRPr lang="en-US" dirty="0" smtClean="0"/>
          </a:p>
          <a:p>
            <a:r>
              <a:rPr lang="en-US" dirty="0" smtClean="0">
                <a:solidFill>
                  <a:srgbClr val="FF0000"/>
                </a:solidFill>
              </a:rPr>
              <a:t>Inconsistent performance criteria</a:t>
            </a:r>
          </a:p>
          <a:p>
            <a:r>
              <a:rPr lang="en-US" dirty="0" smtClean="0">
                <a:solidFill>
                  <a:srgbClr val="FF0000"/>
                </a:solidFill>
              </a:rPr>
              <a:t>Vague descriptors</a:t>
            </a:r>
            <a:endParaRPr lang="en-US"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F5D7D7AD-95DF-40E4-9E54-90785D6ACA4B}" type="slidenum">
              <a:rPr lang="en-US" smtClean="0"/>
              <a:t>19</a:t>
            </a:fld>
            <a:endParaRPr lang="en-US"/>
          </a:p>
        </p:txBody>
      </p:sp>
    </p:spTree>
    <p:extLst>
      <p:ext uri="{BB962C8B-B14F-4D97-AF65-F5344CB8AC3E}">
        <p14:creationId xmlns:p14="http://schemas.microsoft.com/office/powerpoint/2010/main" val="65595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7D7AD-95DF-40E4-9E54-90785D6ACA4B}" type="slidenum">
              <a:rPr lang="en-US" smtClean="0"/>
              <a:t>23</a:t>
            </a:fld>
            <a:endParaRPr lang="en-US"/>
          </a:p>
        </p:txBody>
      </p:sp>
    </p:spTree>
    <p:extLst>
      <p:ext uri="{BB962C8B-B14F-4D97-AF65-F5344CB8AC3E}">
        <p14:creationId xmlns:p14="http://schemas.microsoft.com/office/powerpoint/2010/main" val="328486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93D1B-C8C4-4BDA-9878-C2B04E5B6283}" type="slidenum">
              <a:rPr lang="en-US" smtClean="0"/>
              <a:t>26</a:t>
            </a:fld>
            <a:endParaRPr lang="en-US"/>
          </a:p>
        </p:txBody>
      </p:sp>
    </p:spTree>
    <p:extLst>
      <p:ext uri="{BB962C8B-B14F-4D97-AF65-F5344CB8AC3E}">
        <p14:creationId xmlns:p14="http://schemas.microsoft.com/office/powerpoint/2010/main" val="69226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1693D1B-C8C4-4BDA-9878-C2B04E5B6283}" type="slidenum">
              <a:rPr lang="en-US" smtClean="0"/>
              <a:t>5</a:t>
            </a:fld>
            <a:endParaRPr lang="en-US"/>
          </a:p>
        </p:txBody>
      </p:sp>
    </p:spTree>
    <p:extLst>
      <p:ext uri="{BB962C8B-B14F-4D97-AF65-F5344CB8AC3E}">
        <p14:creationId xmlns:p14="http://schemas.microsoft.com/office/powerpoint/2010/main" val="397581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are evaluating an</a:t>
            </a:r>
            <a:r>
              <a:rPr lang="en-US" baseline="0" dirty="0" smtClean="0"/>
              <a:t> assignment or project based solely on whether or not a specific item is included, then a checklist is what you want to use and not a rubric. Other ex: yes/no, true/false, present/absent, etc.</a:t>
            </a:r>
            <a:endParaRPr lang="en-US" dirty="0" smtClean="0"/>
          </a:p>
          <a:p>
            <a:endParaRPr lang="en-US" dirty="0"/>
          </a:p>
        </p:txBody>
      </p:sp>
      <p:sp>
        <p:nvSpPr>
          <p:cNvPr id="4" name="Slide Number Placeholder 3"/>
          <p:cNvSpPr>
            <a:spLocks noGrp="1"/>
          </p:cNvSpPr>
          <p:nvPr>
            <p:ph type="sldNum" sz="quarter" idx="10"/>
          </p:nvPr>
        </p:nvSpPr>
        <p:spPr/>
        <p:txBody>
          <a:bodyPr/>
          <a:lstStyle/>
          <a:p>
            <a:fld id="{21693D1B-C8C4-4BDA-9878-C2B04E5B6283}" type="slidenum">
              <a:rPr lang="en-US" smtClean="0"/>
              <a:t>6</a:t>
            </a:fld>
            <a:endParaRPr lang="en-US"/>
          </a:p>
        </p:txBody>
      </p:sp>
    </p:spTree>
    <p:extLst>
      <p:ext uri="{BB962C8B-B14F-4D97-AF65-F5344CB8AC3E}">
        <p14:creationId xmlns:p14="http://schemas.microsoft.com/office/powerpoint/2010/main" val="15466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are evaluating an</a:t>
            </a:r>
            <a:r>
              <a:rPr lang="en-US" baseline="0" dirty="0" smtClean="0"/>
              <a:t> assignment or project based solely on whether or not a specific item is included, then a checklist is what you want to use and not a rubric. Other ex: yes/no, true/false, present/absent, etc.</a:t>
            </a:r>
            <a:endParaRPr lang="en-US" dirty="0" smtClean="0"/>
          </a:p>
          <a:p>
            <a:endParaRPr lang="en-US" dirty="0"/>
          </a:p>
        </p:txBody>
      </p:sp>
      <p:sp>
        <p:nvSpPr>
          <p:cNvPr id="4" name="Slide Number Placeholder 3"/>
          <p:cNvSpPr>
            <a:spLocks noGrp="1"/>
          </p:cNvSpPr>
          <p:nvPr>
            <p:ph type="sldNum" sz="quarter" idx="10"/>
          </p:nvPr>
        </p:nvSpPr>
        <p:spPr/>
        <p:txBody>
          <a:bodyPr/>
          <a:lstStyle/>
          <a:p>
            <a:fld id="{21693D1B-C8C4-4BDA-9878-C2B04E5B6283}" type="slidenum">
              <a:rPr lang="en-US" smtClean="0"/>
              <a:t>7</a:t>
            </a:fld>
            <a:endParaRPr lang="en-US"/>
          </a:p>
        </p:txBody>
      </p:sp>
    </p:spTree>
    <p:extLst>
      <p:ext uri="{BB962C8B-B14F-4D97-AF65-F5344CB8AC3E}">
        <p14:creationId xmlns:p14="http://schemas.microsoft.com/office/powerpoint/2010/main" val="256247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93D1B-C8C4-4BDA-9878-C2B04E5B6283}" type="slidenum">
              <a:rPr lang="en-US" smtClean="0"/>
              <a:t>8</a:t>
            </a:fld>
            <a:endParaRPr lang="en-US"/>
          </a:p>
        </p:txBody>
      </p:sp>
    </p:spTree>
    <p:extLst>
      <p:ext uri="{BB962C8B-B14F-4D97-AF65-F5344CB8AC3E}">
        <p14:creationId xmlns:p14="http://schemas.microsoft.com/office/powerpoint/2010/main" val="333201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helpful because now</a:t>
            </a:r>
            <a:r>
              <a:rPr lang="en-US" baseline="0" dirty="0" smtClean="0"/>
              <a:t> we can evaluate work </a:t>
            </a:r>
            <a:endParaRPr lang="en-US" dirty="0"/>
          </a:p>
        </p:txBody>
      </p:sp>
      <p:sp>
        <p:nvSpPr>
          <p:cNvPr id="4" name="Slide Number Placeholder 3"/>
          <p:cNvSpPr>
            <a:spLocks noGrp="1"/>
          </p:cNvSpPr>
          <p:nvPr>
            <p:ph type="sldNum" sz="quarter" idx="10"/>
          </p:nvPr>
        </p:nvSpPr>
        <p:spPr/>
        <p:txBody>
          <a:bodyPr/>
          <a:lstStyle/>
          <a:p>
            <a:fld id="{21693D1B-C8C4-4BDA-9878-C2B04E5B6283}" type="slidenum">
              <a:rPr lang="en-US" smtClean="0"/>
              <a:t>9</a:t>
            </a:fld>
            <a:endParaRPr lang="en-US"/>
          </a:p>
        </p:txBody>
      </p:sp>
    </p:spTree>
    <p:extLst>
      <p:ext uri="{BB962C8B-B14F-4D97-AF65-F5344CB8AC3E}">
        <p14:creationId xmlns:p14="http://schemas.microsoft.com/office/powerpoint/2010/main" val="177489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A9D87-F610-41F1-86D4-512481335F31}" type="slidenum">
              <a:rPr lang="en-US" smtClean="0"/>
              <a:t>12</a:t>
            </a:fld>
            <a:endParaRPr lang="en-US"/>
          </a:p>
        </p:txBody>
      </p:sp>
    </p:spTree>
    <p:extLst>
      <p:ext uri="{BB962C8B-B14F-4D97-AF65-F5344CB8AC3E}">
        <p14:creationId xmlns:p14="http://schemas.microsoft.com/office/powerpoint/2010/main" val="78881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Exposes</a:t>
            </a:r>
            <a:r>
              <a:rPr lang="en-US" baseline="0" dirty="0" smtClean="0"/>
              <a:t> a limitation to Rating Scale data: </a:t>
            </a:r>
          </a:p>
          <a:p>
            <a:pPr marL="171450" indent="-171450">
              <a:buFont typeface="Arial" panose="020B0604020202020204" pitchFamily="34" charset="0"/>
              <a:buChar char="•"/>
            </a:pPr>
            <a:r>
              <a:rPr lang="en-US" baseline="0" dirty="0" smtClean="0"/>
              <a:t>Faculty and staff can be inconsistent in terms of how they evaluate assignments or projects. </a:t>
            </a:r>
          </a:p>
          <a:p>
            <a:pPr marL="171450" indent="-171450">
              <a:buFont typeface="Arial" panose="020B0604020202020204" pitchFamily="34" charset="0"/>
              <a:buChar char="•"/>
            </a:pPr>
            <a:r>
              <a:rPr lang="en-US" baseline="0" dirty="0" smtClean="0"/>
              <a:t>Provides vague feedback.</a:t>
            </a:r>
            <a:endParaRPr lang="en-US" dirty="0"/>
          </a:p>
        </p:txBody>
      </p:sp>
      <p:sp>
        <p:nvSpPr>
          <p:cNvPr id="4" name="Slide Number Placeholder 3"/>
          <p:cNvSpPr>
            <a:spLocks noGrp="1"/>
          </p:cNvSpPr>
          <p:nvPr>
            <p:ph type="sldNum" sz="quarter" idx="10"/>
          </p:nvPr>
        </p:nvSpPr>
        <p:spPr/>
        <p:txBody>
          <a:bodyPr/>
          <a:lstStyle/>
          <a:p>
            <a:fld id="{21693D1B-C8C4-4BDA-9878-C2B04E5B6283}" type="slidenum">
              <a:rPr lang="en-US" smtClean="0"/>
              <a:t>14</a:t>
            </a:fld>
            <a:endParaRPr lang="en-US"/>
          </a:p>
        </p:txBody>
      </p:sp>
    </p:spTree>
    <p:extLst>
      <p:ext uri="{BB962C8B-B14F-4D97-AF65-F5344CB8AC3E}">
        <p14:creationId xmlns:p14="http://schemas.microsoft.com/office/powerpoint/2010/main" val="349068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of looking at components of an assignment, evaluating the assignment as a whole.</a:t>
            </a:r>
            <a:endParaRPr lang="en-US" dirty="0"/>
          </a:p>
        </p:txBody>
      </p:sp>
      <p:sp>
        <p:nvSpPr>
          <p:cNvPr id="4" name="Slide Number Placeholder 3"/>
          <p:cNvSpPr>
            <a:spLocks noGrp="1"/>
          </p:cNvSpPr>
          <p:nvPr>
            <p:ph type="sldNum" sz="quarter" idx="10"/>
          </p:nvPr>
        </p:nvSpPr>
        <p:spPr/>
        <p:txBody>
          <a:bodyPr/>
          <a:lstStyle/>
          <a:p>
            <a:fld id="{21693D1B-C8C4-4BDA-9878-C2B04E5B6283}" type="slidenum">
              <a:rPr lang="en-US" smtClean="0"/>
              <a:t>18</a:t>
            </a:fld>
            <a:endParaRPr lang="en-US"/>
          </a:p>
        </p:txBody>
      </p:sp>
    </p:spTree>
    <p:extLst>
      <p:ext uri="{BB962C8B-B14F-4D97-AF65-F5344CB8AC3E}">
        <p14:creationId xmlns:p14="http://schemas.microsoft.com/office/powerpoint/2010/main" val="908760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3/20/2018</a:t>
            </a:r>
            <a:endParaRPr lang="en-US"/>
          </a:p>
        </p:txBody>
      </p:sp>
      <p:sp>
        <p:nvSpPr>
          <p:cNvPr id="5" name="Footer Placeholder 4"/>
          <p:cNvSpPr>
            <a:spLocks noGrp="1"/>
          </p:cNvSpPr>
          <p:nvPr>
            <p:ph type="ftr" sz="quarter" idx="11"/>
          </p:nvPr>
        </p:nvSpPr>
        <p:spPr/>
        <p:txBody>
          <a:bodyPr/>
          <a:lstStyle/>
          <a:p>
            <a:r>
              <a:rPr lang="en-US" smtClean="0"/>
              <a:t>University Assessment Services</a:t>
            </a:r>
            <a:endParaRPr lang="en-US"/>
          </a:p>
        </p:txBody>
      </p:sp>
      <p:sp>
        <p:nvSpPr>
          <p:cNvPr id="6" name="Slide Number Placeholder 5"/>
          <p:cNvSpPr>
            <a:spLocks noGrp="1"/>
          </p:cNvSpPr>
          <p:nvPr>
            <p:ph type="sldNum" sz="quarter" idx="12"/>
          </p:nvPr>
        </p:nvSpPr>
        <p:spPr/>
        <p:txBody>
          <a:bodyPr/>
          <a:lstStyle/>
          <a:p>
            <a:fld id="{E2CC61E0-A87C-48BE-A5B0-1B6F5EF858DA}" type="slidenum">
              <a:rPr lang="en-US" smtClean="0"/>
              <a:t>‹#›</a:t>
            </a:fld>
            <a:endParaRPr lang="en-US"/>
          </a:p>
        </p:txBody>
      </p:sp>
    </p:spTree>
    <p:extLst>
      <p:ext uri="{BB962C8B-B14F-4D97-AF65-F5344CB8AC3E}">
        <p14:creationId xmlns:p14="http://schemas.microsoft.com/office/powerpoint/2010/main" val="91028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3/20/2018</a:t>
            </a:r>
            <a:endParaRPr lang="en-US"/>
          </a:p>
        </p:txBody>
      </p:sp>
      <p:sp>
        <p:nvSpPr>
          <p:cNvPr id="5" name="Footer Placeholder 4"/>
          <p:cNvSpPr>
            <a:spLocks noGrp="1"/>
          </p:cNvSpPr>
          <p:nvPr>
            <p:ph type="ftr" sz="quarter" idx="11"/>
          </p:nvPr>
        </p:nvSpPr>
        <p:spPr/>
        <p:txBody>
          <a:bodyPr/>
          <a:lstStyle/>
          <a:p>
            <a:r>
              <a:rPr lang="en-US" smtClean="0"/>
              <a:t>University Assessment Services</a:t>
            </a:r>
            <a:endParaRPr lang="en-US"/>
          </a:p>
        </p:txBody>
      </p:sp>
      <p:sp>
        <p:nvSpPr>
          <p:cNvPr id="6" name="Slide Number Placeholder 5"/>
          <p:cNvSpPr>
            <a:spLocks noGrp="1"/>
          </p:cNvSpPr>
          <p:nvPr>
            <p:ph type="sldNum" sz="quarter" idx="12"/>
          </p:nvPr>
        </p:nvSpPr>
        <p:spPr/>
        <p:txBody>
          <a:bodyPr/>
          <a:lstStyle/>
          <a:p>
            <a:fld id="{E2CC61E0-A87C-48BE-A5B0-1B6F5EF858DA}" type="slidenum">
              <a:rPr lang="en-US" smtClean="0"/>
              <a:t>‹#›</a:t>
            </a:fld>
            <a:endParaRPr lang="en-US"/>
          </a:p>
        </p:txBody>
      </p:sp>
    </p:spTree>
    <p:extLst>
      <p:ext uri="{BB962C8B-B14F-4D97-AF65-F5344CB8AC3E}">
        <p14:creationId xmlns:p14="http://schemas.microsoft.com/office/powerpoint/2010/main" val="127908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3/20/2018</a:t>
            </a:r>
            <a:endParaRPr lang="en-US"/>
          </a:p>
        </p:txBody>
      </p:sp>
      <p:sp>
        <p:nvSpPr>
          <p:cNvPr id="5" name="Footer Placeholder 4"/>
          <p:cNvSpPr>
            <a:spLocks noGrp="1"/>
          </p:cNvSpPr>
          <p:nvPr>
            <p:ph type="ftr" sz="quarter" idx="11"/>
          </p:nvPr>
        </p:nvSpPr>
        <p:spPr/>
        <p:txBody>
          <a:bodyPr/>
          <a:lstStyle/>
          <a:p>
            <a:r>
              <a:rPr lang="en-US" smtClean="0"/>
              <a:t>University Assessment Services</a:t>
            </a:r>
            <a:endParaRPr lang="en-US"/>
          </a:p>
        </p:txBody>
      </p:sp>
      <p:sp>
        <p:nvSpPr>
          <p:cNvPr id="6" name="Slide Number Placeholder 5"/>
          <p:cNvSpPr>
            <a:spLocks noGrp="1"/>
          </p:cNvSpPr>
          <p:nvPr>
            <p:ph type="sldNum" sz="quarter" idx="12"/>
          </p:nvPr>
        </p:nvSpPr>
        <p:spPr/>
        <p:txBody>
          <a:bodyPr/>
          <a:lstStyle/>
          <a:p>
            <a:fld id="{E2CC61E0-A87C-48BE-A5B0-1B6F5EF858DA}" type="slidenum">
              <a:rPr lang="en-US" smtClean="0"/>
              <a:t>‹#›</a:t>
            </a:fld>
            <a:endParaRPr lang="en-US"/>
          </a:p>
        </p:txBody>
      </p:sp>
    </p:spTree>
    <p:extLst>
      <p:ext uri="{BB962C8B-B14F-4D97-AF65-F5344CB8AC3E}">
        <p14:creationId xmlns:p14="http://schemas.microsoft.com/office/powerpoint/2010/main" val="413135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3/20/2018</a:t>
            </a:r>
            <a:endParaRPr lang="en-US"/>
          </a:p>
        </p:txBody>
      </p:sp>
      <p:sp>
        <p:nvSpPr>
          <p:cNvPr id="5" name="Footer Placeholder 4"/>
          <p:cNvSpPr>
            <a:spLocks noGrp="1"/>
          </p:cNvSpPr>
          <p:nvPr>
            <p:ph type="ftr" sz="quarter" idx="11"/>
          </p:nvPr>
        </p:nvSpPr>
        <p:spPr/>
        <p:txBody>
          <a:bodyPr/>
          <a:lstStyle/>
          <a:p>
            <a:r>
              <a:rPr lang="en-US" smtClean="0"/>
              <a:t>University Assessment Services</a:t>
            </a:r>
            <a:endParaRPr lang="en-US"/>
          </a:p>
        </p:txBody>
      </p:sp>
      <p:sp>
        <p:nvSpPr>
          <p:cNvPr id="6" name="Slide Number Placeholder 5"/>
          <p:cNvSpPr>
            <a:spLocks noGrp="1"/>
          </p:cNvSpPr>
          <p:nvPr>
            <p:ph type="sldNum" sz="quarter" idx="12"/>
          </p:nvPr>
        </p:nvSpPr>
        <p:spPr/>
        <p:txBody>
          <a:bodyPr/>
          <a:lstStyle/>
          <a:p>
            <a:fld id="{E2CC61E0-A87C-48BE-A5B0-1B6F5EF858DA}" type="slidenum">
              <a:rPr lang="en-US" smtClean="0"/>
              <a:t>‹#›</a:t>
            </a:fld>
            <a:endParaRPr lang="en-US"/>
          </a:p>
        </p:txBody>
      </p:sp>
    </p:spTree>
    <p:extLst>
      <p:ext uri="{BB962C8B-B14F-4D97-AF65-F5344CB8AC3E}">
        <p14:creationId xmlns:p14="http://schemas.microsoft.com/office/powerpoint/2010/main" val="70421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3/20/2018</a:t>
            </a:r>
            <a:endParaRPr lang="en-US"/>
          </a:p>
        </p:txBody>
      </p:sp>
      <p:sp>
        <p:nvSpPr>
          <p:cNvPr id="5" name="Footer Placeholder 4"/>
          <p:cNvSpPr>
            <a:spLocks noGrp="1"/>
          </p:cNvSpPr>
          <p:nvPr>
            <p:ph type="ftr" sz="quarter" idx="11"/>
          </p:nvPr>
        </p:nvSpPr>
        <p:spPr/>
        <p:txBody>
          <a:bodyPr/>
          <a:lstStyle/>
          <a:p>
            <a:r>
              <a:rPr lang="en-US" smtClean="0"/>
              <a:t>University Assessment Services</a:t>
            </a:r>
            <a:endParaRPr lang="en-US"/>
          </a:p>
        </p:txBody>
      </p:sp>
      <p:sp>
        <p:nvSpPr>
          <p:cNvPr id="6" name="Slide Number Placeholder 5"/>
          <p:cNvSpPr>
            <a:spLocks noGrp="1"/>
          </p:cNvSpPr>
          <p:nvPr>
            <p:ph type="sldNum" sz="quarter" idx="12"/>
          </p:nvPr>
        </p:nvSpPr>
        <p:spPr/>
        <p:txBody>
          <a:bodyPr/>
          <a:lstStyle/>
          <a:p>
            <a:fld id="{E2CC61E0-A87C-48BE-A5B0-1B6F5EF858DA}" type="slidenum">
              <a:rPr lang="en-US" smtClean="0"/>
              <a:t>‹#›</a:t>
            </a:fld>
            <a:endParaRPr lang="en-US"/>
          </a:p>
        </p:txBody>
      </p:sp>
    </p:spTree>
    <p:extLst>
      <p:ext uri="{BB962C8B-B14F-4D97-AF65-F5344CB8AC3E}">
        <p14:creationId xmlns:p14="http://schemas.microsoft.com/office/powerpoint/2010/main" val="28900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3/20/2018</a:t>
            </a:r>
            <a:endParaRPr lang="en-US"/>
          </a:p>
        </p:txBody>
      </p:sp>
      <p:sp>
        <p:nvSpPr>
          <p:cNvPr id="6" name="Footer Placeholder 5"/>
          <p:cNvSpPr>
            <a:spLocks noGrp="1"/>
          </p:cNvSpPr>
          <p:nvPr>
            <p:ph type="ftr" sz="quarter" idx="11"/>
          </p:nvPr>
        </p:nvSpPr>
        <p:spPr/>
        <p:txBody>
          <a:bodyPr/>
          <a:lstStyle/>
          <a:p>
            <a:r>
              <a:rPr lang="en-US" smtClean="0"/>
              <a:t>University Assessment Services</a:t>
            </a:r>
            <a:endParaRPr lang="en-US"/>
          </a:p>
        </p:txBody>
      </p:sp>
      <p:sp>
        <p:nvSpPr>
          <p:cNvPr id="7" name="Slide Number Placeholder 6"/>
          <p:cNvSpPr>
            <a:spLocks noGrp="1"/>
          </p:cNvSpPr>
          <p:nvPr>
            <p:ph type="sldNum" sz="quarter" idx="12"/>
          </p:nvPr>
        </p:nvSpPr>
        <p:spPr/>
        <p:txBody>
          <a:bodyPr/>
          <a:lstStyle/>
          <a:p>
            <a:fld id="{E2CC61E0-A87C-48BE-A5B0-1B6F5EF858DA}" type="slidenum">
              <a:rPr lang="en-US" smtClean="0"/>
              <a:t>‹#›</a:t>
            </a:fld>
            <a:endParaRPr lang="en-US"/>
          </a:p>
        </p:txBody>
      </p:sp>
    </p:spTree>
    <p:extLst>
      <p:ext uri="{BB962C8B-B14F-4D97-AF65-F5344CB8AC3E}">
        <p14:creationId xmlns:p14="http://schemas.microsoft.com/office/powerpoint/2010/main" val="189846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3/20/2018</a:t>
            </a:r>
            <a:endParaRPr lang="en-US"/>
          </a:p>
        </p:txBody>
      </p:sp>
      <p:sp>
        <p:nvSpPr>
          <p:cNvPr id="8" name="Footer Placeholder 7"/>
          <p:cNvSpPr>
            <a:spLocks noGrp="1"/>
          </p:cNvSpPr>
          <p:nvPr>
            <p:ph type="ftr" sz="quarter" idx="11"/>
          </p:nvPr>
        </p:nvSpPr>
        <p:spPr/>
        <p:txBody>
          <a:bodyPr/>
          <a:lstStyle/>
          <a:p>
            <a:r>
              <a:rPr lang="en-US" smtClean="0"/>
              <a:t>University Assessment Services</a:t>
            </a:r>
            <a:endParaRPr lang="en-US"/>
          </a:p>
        </p:txBody>
      </p:sp>
      <p:sp>
        <p:nvSpPr>
          <p:cNvPr id="9" name="Slide Number Placeholder 8"/>
          <p:cNvSpPr>
            <a:spLocks noGrp="1"/>
          </p:cNvSpPr>
          <p:nvPr>
            <p:ph type="sldNum" sz="quarter" idx="12"/>
          </p:nvPr>
        </p:nvSpPr>
        <p:spPr/>
        <p:txBody>
          <a:bodyPr/>
          <a:lstStyle/>
          <a:p>
            <a:fld id="{E2CC61E0-A87C-48BE-A5B0-1B6F5EF858DA}" type="slidenum">
              <a:rPr lang="en-US" smtClean="0"/>
              <a:t>‹#›</a:t>
            </a:fld>
            <a:endParaRPr lang="en-US"/>
          </a:p>
        </p:txBody>
      </p:sp>
    </p:spTree>
    <p:extLst>
      <p:ext uri="{BB962C8B-B14F-4D97-AF65-F5344CB8AC3E}">
        <p14:creationId xmlns:p14="http://schemas.microsoft.com/office/powerpoint/2010/main" val="211073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3/20/2018</a:t>
            </a:r>
            <a:endParaRPr lang="en-US"/>
          </a:p>
        </p:txBody>
      </p:sp>
      <p:sp>
        <p:nvSpPr>
          <p:cNvPr id="4" name="Footer Placeholder 3"/>
          <p:cNvSpPr>
            <a:spLocks noGrp="1"/>
          </p:cNvSpPr>
          <p:nvPr>
            <p:ph type="ftr" sz="quarter" idx="11"/>
          </p:nvPr>
        </p:nvSpPr>
        <p:spPr/>
        <p:txBody>
          <a:bodyPr/>
          <a:lstStyle/>
          <a:p>
            <a:r>
              <a:rPr lang="en-US" smtClean="0"/>
              <a:t>University Assessment Services</a:t>
            </a:r>
            <a:endParaRPr lang="en-US"/>
          </a:p>
        </p:txBody>
      </p:sp>
      <p:sp>
        <p:nvSpPr>
          <p:cNvPr id="5" name="Slide Number Placeholder 4"/>
          <p:cNvSpPr>
            <a:spLocks noGrp="1"/>
          </p:cNvSpPr>
          <p:nvPr>
            <p:ph type="sldNum" sz="quarter" idx="12"/>
          </p:nvPr>
        </p:nvSpPr>
        <p:spPr/>
        <p:txBody>
          <a:bodyPr/>
          <a:lstStyle/>
          <a:p>
            <a:fld id="{E2CC61E0-A87C-48BE-A5B0-1B6F5EF858DA}" type="slidenum">
              <a:rPr lang="en-US" smtClean="0"/>
              <a:t>‹#›</a:t>
            </a:fld>
            <a:endParaRPr lang="en-US"/>
          </a:p>
        </p:txBody>
      </p:sp>
    </p:spTree>
    <p:extLst>
      <p:ext uri="{BB962C8B-B14F-4D97-AF65-F5344CB8AC3E}">
        <p14:creationId xmlns:p14="http://schemas.microsoft.com/office/powerpoint/2010/main" val="22530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3/20/2018</a:t>
            </a:r>
            <a:endParaRPr lang="en-US"/>
          </a:p>
        </p:txBody>
      </p:sp>
      <p:sp>
        <p:nvSpPr>
          <p:cNvPr id="3" name="Footer Placeholder 2"/>
          <p:cNvSpPr>
            <a:spLocks noGrp="1"/>
          </p:cNvSpPr>
          <p:nvPr>
            <p:ph type="ftr" sz="quarter" idx="11"/>
          </p:nvPr>
        </p:nvSpPr>
        <p:spPr/>
        <p:txBody>
          <a:bodyPr/>
          <a:lstStyle/>
          <a:p>
            <a:r>
              <a:rPr lang="en-US" smtClean="0"/>
              <a:t>University Assessment Services</a:t>
            </a:r>
            <a:endParaRPr lang="en-US"/>
          </a:p>
        </p:txBody>
      </p:sp>
      <p:sp>
        <p:nvSpPr>
          <p:cNvPr id="4" name="Slide Number Placeholder 3"/>
          <p:cNvSpPr>
            <a:spLocks noGrp="1"/>
          </p:cNvSpPr>
          <p:nvPr>
            <p:ph type="sldNum" sz="quarter" idx="12"/>
          </p:nvPr>
        </p:nvSpPr>
        <p:spPr/>
        <p:txBody>
          <a:bodyPr/>
          <a:lstStyle/>
          <a:p>
            <a:fld id="{E2CC61E0-A87C-48BE-A5B0-1B6F5EF858DA}" type="slidenum">
              <a:rPr lang="en-US" smtClean="0"/>
              <a:t>‹#›</a:t>
            </a:fld>
            <a:endParaRPr lang="en-US"/>
          </a:p>
        </p:txBody>
      </p:sp>
    </p:spTree>
    <p:extLst>
      <p:ext uri="{BB962C8B-B14F-4D97-AF65-F5344CB8AC3E}">
        <p14:creationId xmlns:p14="http://schemas.microsoft.com/office/powerpoint/2010/main" val="90389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3/20/2018</a:t>
            </a:r>
            <a:endParaRPr lang="en-US"/>
          </a:p>
        </p:txBody>
      </p:sp>
      <p:sp>
        <p:nvSpPr>
          <p:cNvPr id="6" name="Footer Placeholder 5"/>
          <p:cNvSpPr>
            <a:spLocks noGrp="1"/>
          </p:cNvSpPr>
          <p:nvPr>
            <p:ph type="ftr" sz="quarter" idx="11"/>
          </p:nvPr>
        </p:nvSpPr>
        <p:spPr/>
        <p:txBody>
          <a:bodyPr/>
          <a:lstStyle/>
          <a:p>
            <a:r>
              <a:rPr lang="en-US" smtClean="0"/>
              <a:t>University Assessment Services</a:t>
            </a:r>
            <a:endParaRPr lang="en-US"/>
          </a:p>
        </p:txBody>
      </p:sp>
      <p:sp>
        <p:nvSpPr>
          <p:cNvPr id="7" name="Slide Number Placeholder 6"/>
          <p:cNvSpPr>
            <a:spLocks noGrp="1"/>
          </p:cNvSpPr>
          <p:nvPr>
            <p:ph type="sldNum" sz="quarter" idx="12"/>
          </p:nvPr>
        </p:nvSpPr>
        <p:spPr/>
        <p:txBody>
          <a:bodyPr/>
          <a:lstStyle/>
          <a:p>
            <a:fld id="{E2CC61E0-A87C-48BE-A5B0-1B6F5EF858DA}" type="slidenum">
              <a:rPr lang="en-US" smtClean="0"/>
              <a:t>‹#›</a:t>
            </a:fld>
            <a:endParaRPr lang="en-US"/>
          </a:p>
        </p:txBody>
      </p:sp>
    </p:spTree>
    <p:extLst>
      <p:ext uri="{BB962C8B-B14F-4D97-AF65-F5344CB8AC3E}">
        <p14:creationId xmlns:p14="http://schemas.microsoft.com/office/powerpoint/2010/main" val="166747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3/20/2018</a:t>
            </a:r>
            <a:endParaRPr lang="en-US"/>
          </a:p>
        </p:txBody>
      </p:sp>
      <p:sp>
        <p:nvSpPr>
          <p:cNvPr id="6" name="Footer Placeholder 5"/>
          <p:cNvSpPr>
            <a:spLocks noGrp="1"/>
          </p:cNvSpPr>
          <p:nvPr>
            <p:ph type="ftr" sz="quarter" idx="11"/>
          </p:nvPr>
        </p:nvSpPr>
        <p:spPr/>
        <p:txBody>
          <a:bodyPr/>
          <a:lstStyle/>
          <a:p>
            <a:r>
              <a:rPr lang="en-US" smtClean="0"/>
              <a:t>University Assessment Services</a:t>
            </a:r>
            <a:endParaRPr lang="en-US"/>
          </a:p>
        </p:txBody>
      </p:sp>
      <p:sp>
        <p:nvSpPr>
          <p:cNvPr id="7" name="Slide Number Placeholder 6"/>
          <p:cNvSpPr>
            <a:spLocks noGrp="1"/>
          </p:cNvSpPr>
          <p:nvPr>
            <p:ph type="sldNum" sz="quarter" idx="12"/>
          </p:nvPr>
        </p:nvSpPr>
        <p:spPr/>
        <p:txBody>
          <a:bodyPr/>
          <a:lstStyle/>
          <a:p>
            <a:fld id="{E2CC61E0-A87C-48BE-A5B0-1B6F5EF858DA}" type="slidenum">
              <a:rPr lang="en-US" smtClean="0"/>
              <a:t>‹#›</a:t>
            </a:fld>
            <a:endParaRPr lang="en-US"/>
          </a:p>
        </p:txBody>
      </p:sp>
    </p:spTree>
    <p:extLst>
      <p:ext uri="{BB962C8B-B14F-4D97-AF65-F5344CB8AC3E}">
        <p14:creationId xmlns:p14="http://schemas.microsoft.com/office/powerpoint/2010/main" val="270961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3/20/2018</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Assessment Services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C61E0-A87C-48BE-A5B0-1B6F5EF858DA}" type="slidenum">
              <a:rPr lang="en-US" smtClean="0"/>
              <a:t>‹#›</a:t>
            </a:fld>
            <a:endParaRPr lang="en-US"/>
          </a:p>
        </p:txBody>
      </p:sp>
    </p:spTree>
    <p:extLst>
      <p:ext uri="{BB962C8B-B14F-4D97-AF65-F5344CB8AC3E}">
        <p14:creationId xmlns:p14="http://schemas.microsoft.com/office/powerpoint/2010/main" val="57564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pinterest.com/daartistee/art-assessments-rubrics/?lp=true"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pareonline.net/getvn.asp?v=9&amp;n=2"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slideshare.net/JonathanUnderwood1/apa-style-checkli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2421" y="721311"/>
            <a:ext cx="10347158" cy="2387600"/>
          </a:xfrm>
        </p:spPr>
        <p:txBody>
          <a:bodyPr>
            <a:normAutofit fontScale="90000"/>
          </a:bodyPr>
          <a:lstStyle/>
          <a:p>
            <a:r>
              <a:rPr lang="en-US" dirty="0" smtClean="0"/>
              <a:t>Creating &amp; Using Rubrics to Examine Learning &amp; Development</a:t>
            </a:r>
            <a:endParaRPr lang="en-US" dirty="0"/>
          </a:p>
        </p:txBody>
      </p:sp>
      <p:sp>
        <p:nvSpPr>
          <p:cNvPr id="3" name="Subtitle 2"/>
          <p:cNvSpPr>
            <a:spLocks noGrp="1"/>
          </p:cNvSpPr>
          <p:nvPr>
            <p:ph type="subTitle" idx="1"/>
          </p:nvPr>
        </p:nvSpPr>
        <p:spPr/>
        <p:txBody>
          <a:bodyPr>
            <a:normAutofit lnSpcReduction="10000"/>
          </a:bodyPr>
          <a:lstStyle/>
          <a:p>
            <a:r>
              <a:rPr lang="en-US" dirty="0" smtClean="0"/>
              <a:t>Derek Meyers &amp; Ryan Smith</a:t>
            </a:r>
          </a:p>
          <a:p>
            <a:r>
              <a:rPr lang="en-US" dirty="0" smtClean="0"/>
              <a:t>University Assessment Services</a:t>
            </a:r>
          </a:p>
          <a:p>
            <a:r>
              <a:rPr lang="en-US" dirty="0" smtClean="0"/>
              <a:t>March 20, 2018</a:t>
            </a:r>
          </a:p>
          <a:p>
            <a:r>
              <a:rPr lang="en-US" dirty="0" smtClean="0"/>
              <a:t>Center for Teaching, Learning &amp; Technology Resource Commons</a:t>
            </a:r>
            <a:endParaRPr lang="en-US" dirty="0"/>
          </a:p>
        </p:txBody>
      </p:sp>
      <p:sp>
        <p:nvSpPr>
          <p:cNvPr id="4" name="Date Placeholder 3"/>
          <p:cNvSpPr>
            <a:spLocks noGrp="1"/>
          </p:cNvSpPr>
          <p:nvPr>
            <p:ph type="dt" sz="half" idx="10"/>
          </p:nvPr>
        </p:nvSpPr>
        <p:spPr/>
        <p:txBody>
          <a:bodyPr/>
          <a:lstStyle/>
          <a:p>
            <a:r>
              <a:rPr lang="en-US" smtClean="0"/>
              <a:t>3/20/2018</a:t>
            </a:r>
            <a:endParaRPr lang="en-US" dirty="0"/>
          </a:p>
        </p:txBody>
      </p:sp>
      <p:sp>
        <p:nvSpPr>
          <p:cNvPr id="5" name="Footer Placeholder 4"/>
          <p:cNvSpPr>
            <a:spLocks noGrp="1"/>
          </p:cNvSpPr>
          <p:nvPr>
            <p:ph type="ftr" sz="quarter" idx="11"/>
          </p:nvPr>
        </p:nvSpPr>
        <p:spPr/>
        <p:txBody>
          <a:bodyPr/>
          <a:lstStyle/>
          <a:p>
            <a:r>
              <a:rPr lang="en-US" dirty="0" smtClean="0"/>
              <a:t>University Assessment Services</a:t>
            </a:r>
            <a:endParaRPr lang="en-US" dirty="0"/>
          </a:p>
        </p:txBody>
      </p:sp>
      <p:sp>
        <p:nvSpPr>
          <p:cNvPr id="6" name="Slide Number Placeholder 5"/>
          <p:cNvSpPr>
            <a:spLocks noGrp="1"/>
          </p:cNvSpPr>
          <p:nvPr>
            <p:ph type="sldNum" sz="quarter" idx="12"/>
          </p:nvPr>
        </p:nvSpPr>
        <p:spPr/>
        <p:txBody>
          <a:bodyPr/>
          <a:lstStyle/>
          <a:p>
            <a:fld id="{FD308483-C384-49A3-97C7-96F7BDB1C0A5}" type="slidenum">
              <a:rPr lang="en-US" smtClean="0"/>
              <a:t>1</a:t>
            </a:fld>
            <a:endParaRPr lang="en-US" dirty="0"/>
          </a:p>
        </p:txBody>
      </p:sp>
    </p:spTree>
    <p:extLst>
      <p:ext uri="{BB962C8B-B14F-4D97-AF65-F5344CB8AC3E}">
        <p14:creationId xmlns:p14="http://schemas.microsoft.com/office/powerpoint/2010/main" val="120902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46A2-1A7A-490A-BDAA-238834EEE67A}" type="datetime1">
              <a:rPr lang="en-US" smtClean="0"/>
              <a:t>3/20/2018</a:t>
            </a:fld>
            <a:endParaRPr lang="en-US"/>
          </a:p>
        </p:txBody>
      </p:sp>
      <p:sp>
        <p:nvSpPr>
          <p:cNvPr id="3" name="Footer Placeholder 2"/>
          <p:cNvSpPr>
            <a:spLocks noGrp="1"/>
          </p:cNvSpPr>
          <p:nvPr>
            <p:ph type="ftr" sz="quarter" idx="11"/>
          </p:nvPr>
        </p:nvSpPr>
        <p:spPr/>
        <p:txBody>
          <a:bodyPr/>
          <a:lstStyle/>
          <a:p>
            <a:r>
              <a:rPr lang="en-US" smtClean="0"/>
              <a:t>R. Smith, Illinois St. Univ. EAF 411, Summer 2017</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10</a:t>
            </a:fld>
            <a:endParaRPr lang="en-US"/>
          </a:p>
        </p:txBody>
      </p:sp>
      <p:pic>
        <p:nvPicPr>
          <p:cNvPr id="5" name="Picture 2" descr="http://media1.break.com/dnet/media/2012/8/13/5b1bbd26-6d49-44a3-9049-4b746b9d76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4106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22250" y="1785280"/>
            <a:ext cx="1250950" cy="1270942"/>
            <a:chOff x="222250" y="274638"/>
            <a:chExt cx="2032000" cy="1944577"/>
          </a:xfrm>
        </p:grpSpPr>
        <p:sp>
          <p:nvSpPr>
            <p:cNvPr id="7" name="Smiley Face 6"/>
            <p:cNvSpPr/>
            <p:nvPr/>
          </p:nvSpPr>
          <p:spPr>
            <a:xfrm>
              <a:off x="508000" y="274638"/>
              <a:ext cx="1460499" cy="1379489"/>
            </a:xfrm>
            <a:prstGeom prst="smileyFace">
              <a:avLst>
                <a:gd name="adj" fmla="val -981"/>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TextBox 7"/>
            <p:cNvSpPr txBox="1"/>
            <p:nvPr/>
          </p:nvSpPr>
          <p:spPr>
            <a:xfrm>
              <a:off x="222250" y="1654127"/>
              <a:ext cx="2032000" cy="565088"/>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Jane</a:t>
              </a:r>
              <a:endParaRPr lang="en-US" dirty="0"/>
            </a:p>
          </p:txBody>
        </p:sp>
      </p:grpSp>
      <p:grpSp>
        <p:nvGrpSpPr>
          <p:cNvPr id="9" name="Group 8"/>
          <p:cNvGrpSpPr/>
          <p:nvPr/>
        </p:nvGrpSpPr>
        <p:grpSpPr>
          <a:xfrm>
            <a:off x="222250" y="4934507"/>
            <a:ext cx="1250950" cy="1270942"/>
            <a:chOff x="222250" y="274638"/>
            <a:chExt cx="2032000" cy="1944577"/>
          </a:xfrm>
        </p:grpSpPr>
        <p:sp>
          <p:nvSpPr>
            <p:cNvPr id="10" name="Smiley Face 9"/>
            <p:cNvSpPr/>
            <p:nvPr/>
          </p:nvSpPr>
          <p:spPr>
            <a:xfrm>
              <a:off x="508000" y="274638"/>
              <a:ext cx="1460499" cy="1379489"/>
            </a:xfrm>
            <a:prstGeom prst="smileyFace">
              <a:avLst>
                <a:gd name="adj" fmla="val 1836"/>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TextBox 10"/>
            <p:cNvSpPr txBox="1"/>
            <p:nvPr/>
          </p:nvSpPr>
          <p:spPr>
            <a:xfrm>
              <a:off x="222250" y="1654127"/>
              <a:ext cx="2032000" cy="565088"/>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Tom</a:t>
              </a:r>
              <a:endParaRPr lang="en-US" dirty="0"/>
            </a:p>
          </p:txBody>
        </p:sp>
      </p:grpSp>
      <p:grpSp>
        <p:nvGrpSpPr>
          <p:cNvPr id="12" name="Group 11"/>
          <p:cNvGrpSpPr/>
          <p:nvPr/>
        </p:nvGrpSpPr>
        <p:grpSpPr>
          <a:xfrm>
            <a:off x="222250" y="210667"/>
            <a:ext cx="1250950" cy="1270942"/>
            <a:chOff x="222250" y="274638"/>
            <a:chExt cx="2032000" cy="1944577"/>
          </a:xfrm>
        </p:grpSpPr>
        <p:sp>
          <p:nvSpPr>
            <p:cNvPr id="13" name="Smiley Face 12"/>
            <p:cNvSpPr/>
            <p:nvPr/>
          </p:nvSpPr>
          <p:spPr>
            <a:xfrm>
              <a:off x="508000" y="274638"/>
              <a:ext cx="1460499" cy="1379489"/>
            </a:xfrm>
            <a:prstGeom prst="smileyFace">
              <a:avLst>
                <a:gd name="adj" fmla="val -4653"/>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 name="TextBox 13"/>
            <p:cNvSpPr txBox="1"/>
            <p:nvPr/>
          </p:nvSpPr>
          <p:spPr>
            <a:xfrm>
              <a:off x="222250" y="1654127"/>
              <a:ext cx="2032000" cy="56508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Bill</a:t>
              </a:r>
              <a:endParaRPr lang="en-US" dirty="0"/>
            </a:p>
          </p:txBody>
        </p:sp>
      </p:grpSp>
      <p:grpSp>
        <p:nvGrpSpPr>
          <p:cNvPr id="15" name="Group 14"/>
          <p:cNvGrpSpPr/>
          <p:nvPr/>
        </p:nvGrpSpPr>
        <p:grpSpPr>
          <a:xfrm>
            <a:off x="222250" y="3359893"/>
            <a:ext cx="1250950" cy="1270942"/>
            <a:chOff x="222250" y="274638"/>
            <a:chExt cx="2032000" cy="1944577"/>
          </a:xfrm>
          <a:noFill/>
        </p:grpSpPr>
        <p:sp>
          <p:nvSpPr>
            <p:cNvPr id="16" name="Smiley Face 15"/>
            <p:cNvSpPr/>
            <p:nvPr/>
          </p:nvSpPr>
          <p:spPr>
            <a:xfrm>
              <a:off x="508000" y="274638"/>
              <a:ext cx="1460499" cy="1379489"/>
            </a:xfrm>
            <a:prstGeom prst="smileyFace">
              <a:avLst>
                <a:gd name="adj" fmla="val -4653"/>
              </a:avLst>
            </a:prstGeom>
            <a:grp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TextBox 16"/>
            <p:cNvSpPr txBox="1"/>
            <p:nvPr/>
          </p:nvSpPr>
          <p:spPr>
            <a:xfrm>
              <a:off x="222250" y="1654127"/>
              <a:ext cx="2032000" cy="565088"/>
            </a:xfrm>
            <a:prstGeom prst="rect">
              <a:avLst/>
            </a:prstGeom>
            <a:grp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Melanie</a:t>
              </a:r>
              <a:endParaRPr lang="en-US" dirty="0"/>
            </a:p>
          </p:txBody>
        </p:sp>
      </p:grpSp>
    </p:spTree>
    <p:extLst>
      <p:ext uri="{BB962C8B-B14F-4D97-AF65-F5344CB8AC3E}">
        <p14:creationId xmlns:p14="http://schemas.microsoft.com/office/powerpoint/2010/main" val="282743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46A2-1A7A-490A-BDAA-238834EEE67A}" type="datetime1">
              <a:rPr lang="en-US" smtClean="0"/>
              <a:t>3/20/2018</a:t>
            </a:fld>
            <a:endParaRPr lang="en-US"/>
          </a:p>
        </p:txBody>
      </p:sp>
      <p:sp>
        <p:nvSpPr>
          <p:cNvPr id="3" name="Footer Placeholder 2"/>
          <p:cNvSpPr>
            <a:spLocks noGrp="1"/>
          </p:cNvSpPr>
          <p:nvPr>
            <p:ph type="ftr" sz="quarter" idx="11"/>
          </p:nvPr>
        </p:nvSpPr>
        <p:spPr/>
        <p:txBody>
          <a:bodyPr/>
          <a:lstStyle/>
          <a:p>
            <a:r>
              <a:rPr lang="en-US" smtClean="0"/>
              <a:t>R. Smith, Illinois St. Univ. EAF 411, Summer 2017</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11</a:t>
            </a:fld>
            <a:endParaRPr lang="en-US"/>
          </a:p>
        </p:txBody>
      </p:sp>
      <p:pic>
        <p:nvPicPr>
          <p:cNvPr id="5" name="Picture 2" descr="http://ioanalazarov.com/wp-content/uploads/2011/12/1-feng-shui-and-home-off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199" y="0"/>
            <a:ext cx="8801101" cy="68323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22250" y="1785280"/>
            <a:ext cx="1250950" cy="1270942"/>
            <a:chOff x="222250" y="274638"/>
            <a:chExt cx="2032000" cy="1944577"/>
          </a:xfrm>
        </p:grpSpPr>
        <p:sp>
          <p:nvSpPr>
            <p:cNvPr id="7" name="Smiley Face 6"/>
            <p:cNvSpPr/>
            <p:nvPr/>
          </p:nvSpPr>
          <p:spPr>
            <a:xfrm>
              <a:off x="508000" y="274638"/>
              <a:ext cx="1460499" cy="1379489"/>
            </a:xfrm>
            <a:prstGeom prst="smileyFace">
              <a:avLst>
                <a:gd name="adj" fmla="val 428"/>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TextBox 7"/>
            <p:cNvSpPr txBox="1"/>
            <p:nvPr/>
          </p:nvSpPr>
          <p:spPr>
            <a:xfrm>
              <a:off x="222250" y="1654127"/>
              <a:ext cx="2032000" cy="565088"/>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Jane</a:t>
              </a:r>
              <a:endParaRPr lang="en-US" dirty="0"/>
            </a:p>
          </p:txBody>
        </p:sp>
      </p:grpSp>
      <p:grpSp>
        <p:nvGrpSpPr>
          <p:cNvPr id="9" name="Group 8"/>
          <p:cNvGrpSpPr/>
          <p:nvPr/>
        </p:nvGrpSpPr>
        <p:grpSpPr>
          <a:xfrm>
            <a:off x="222250" y="4934507"/>
            <a:ext cx="1250950" cy="1270942"/>
            <a:chOff x="222250" y="274638"/>
            <a:chExt cx="2032000" cy="1944577"/>
          </a:xfrm>
        </p:grpSpPr>
        <p:sp>
          <p:nvSpPr>
            <p:cNvPr id="10" name="Smiley Face 9"/>
            <p:cNvSpPr/>
            <p:nvPr/>
          </p:nvSpPr>
          <p:spPr>
            <a:xfrm>
              <a:off x="508000" y="274638"/>
              <a:ext cx="1460499" cy="1379489"/>
            </a:xfrm>
            <a:prstGeom prst="smileyFace">
              <a:avLst>
                <a:gd name="adj" fmla="val 4653"/>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TextBox 10"/>
            <p:cNvSpPr txBox="1"/>
            <p:nvPr/>
          </p:nvSpPr>
          <p:spPr>
            <a:xfrm>
              <a:off x="222250" y="1654127"/>
              <a:ext cx="2032000" cy="565088"/>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Tom</a:t>
              </a:r>
              <a:endParaRPr lang="en-US" dirty="0"/>
            </a:p>
          </p:txBody>
        </p:sp>
      </p:grpSp>
      <p:grpSp>
        <p:nvGrpSpPr>
          <p:cNvPr id="12" name="Group 11"/>
          <p:cNvGrpSpPr/>
          <p:nvPr/>
        </p:nvGrpSpPr>
        <p:grpSpPr>
          <a:xfrm>
            <a:off x="222250" y="210667"/>
            <a:ext cx="1250950" cy="1270942"/>
            <a:chOff x="222250" y="274638"/>
            <a:chExt cx="2032000" cy="1944577"/>
          </a:xfrm>
        </p:grpSpPr>
        <p:sp>
          <p:nvSpPr>
            <p:cNvPr id="13" name="Smiley Face 12"/>
            <p:cNvSpPr/>
            <p:nvPr/>
          </p:nvSpPr>
          <p:spPr>
            <a:xfrm>
              <a:off x="508000" y="274638"/>
              <a:ext cx="1460499" cy="1379489"/>
            </a:xfrm>
            <a:prstGeom prst="smileyFace">
              <a:avLst>
                <a:gd name="adj" fmla="val 427"/>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 name="TextBox 13"/>
            <p:cNvSpPr txBox="1"/>
            <p:nvPr/>
          </p:nvSpPr>
          <p:spPr>
            <a:xfrm>
              <a:off x="222250" y="1654127"/>
              <a:ext cx="2032000" cy="56508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Bill</a:t>
              </a:r>
              <a:endParaRPr lang="en-US" dirty="0"/>
            </a:p>
          </p:txBody>
        </p:sp>
      </p:grpSp>
      <p:grpSp>
        <p:nvGrpSpPr>
          <p:cNvPr id="15" name="Group 14"/>
          <p:cNvGrpSpPr/>
          <p:nvPr/>
        </p:nvGrpSpPr>
        <p:grpSpPr>
          <a:xfrm>
            <a:off x="222250" y="3359893"/>
            <a:ext cx="1250950" cy="1270942"/>
            <a:chOff x="222250" y="274638"/>
            <a:chExt cx="2032000" cy="1944577"/>
          </a:xfrm>
          <a:noFill/>
        </p:grpSpPr>
        <p:sp>
          <p:nvSpPr>
            <p:cNvPr id="16" name="Smiley Face 15"/>
            <p:cNvSpPr/>
            <p:nvPr/>
          </p:nvSpPr>
          <p:spPr>
            <a:xfrm>
              <a:off x="508000" y="274638"/>
              <a:ext cx="1460499" cy="1379489"/>
            </a:xfrm>
            <a:prstGeom prst="smileyFace">
              <a:avLst>
                <a:gd name="adj" fmla="val 4653"/>
              </a:avLst>
            </a:prstGeom>
            <a:grp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TextBox 16"/>
            <p:cNvSpPr txBox="1"/>
            <p:nvPr/>
          </p:nvSpPr>
          <p:spPr>
            <a:xfrm>
              <a:off x="222250" y="1654127"/>
              <a:ext cx="2032000" cy="565088"/>
            </a:xfrm>
            <a:prstGeom prst="rect">
              <a:avLst/>
            </a:prstGeom>
            <a:grp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Melanie</a:t>
              </a:r>
              <a:endParaRPr lang="en-US" dirty="0"/>
            </a:p>
          </p:txBody>
        </p:sp>
      </p:grpSp>
    </p:spTree>
    <p:extLst>
      <p:ext uri="{BB962C8B-B14F-4D97-AF65-F5344CB8AC3E}">
        <p14:creationId xmlns:p14="http://schemas.microsoft.com/office/powerpoint/2010/main" val="268169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D49CAD-06E8-4A59-BD21-6B2413F0BC9D}" type="datetime1">
              <a:rPr lang="en-US" smtClean="0"/>
              <a:t>3/20/2018</a:t>
            </a:fld>
            <a:endParaRPr lang="en-US"/>
          </a:p>
        </p:txBody>
      </p:sp>
      <p:sp>
        <p:nvSpPr>
          <p:cNvPr id="5" name="Footer Placeholder 4"/>
          <p:cNvSpPr>
            <a:spLocks noGrp="1"/>
          </p:cNvSpPr>
          <p:nvPr>
            <p:ph type="ftr" sz="quarter" idx="11"/>
          </p:nvPr>
        </p:nvSpPr>
        <p:spPr/>
        <p:txBody>
          <a:bodyPr/>
          <a:lstStyle/>
          <a:p>
            <a:r>
              <a:rPr lang="en-US"/>
              <a:t>R. Smith, EAF 411, Illinois St. Univ., Spring 2012</a:t>
            </a:r>
            <a:endParaRPr lang="en-US" dirty="0"/>
          </a:p>
        </p:txBody>
      </p:sp>
      <p:sp>
        <p:nvSpPr>
          <p:cNvPr id="6" name="Slide Number Placeholder 5"/>
          <p:cNvSpPr>
            <a:spLocks noGrp="1"/>
          </p:cNvSpPr>
          <p:nvPr>
            <p:ph type="sldNum" sz="quarter" idx="12"/>
          </p:nvPr>
        </p:nvSpPr>
        <p:spPr/>
        <p:txBody>
          <a:bodyPr/>
          <a:lstStyle/>
          <a:p>
            <a:fld id="{18ECA7D7-8FE5-4C55-933E-CFCCA30E0226}" type="slidenum">
              <a:rPr lang="en-US" smtClean="0"/>
              <a:t>12</a:t>
            </a:fld>
            <a:endParaRPr lang="en-US"/>
          </a:p>
        </p:txBody>
      </p:sp>
      <p:pic>
        <p:nvPicPr>
          <p:cNvPr id="2050" name="Picture 2" descr="Image result for disorganized home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9107"/>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22250" y="1785280"/>
            <a:ext cx="1250950" cy="1270942"/>
            <a:chOff x="222250" y="274638"/>
            <a:chExt cx="2032000" cy="1944577"/>
          </a:xfrm>
        </p:grpSpPr>
        <p:sp>
          <p:nvSpPr>
            <p:cNvPr id="8" name="Smiley Face 7"/>
            <p:cNvSpPr/>
            <p:nvPr/>
          </p:nvSpPr>
          <p:spPr>
            <a:xfrm>
              <a:off x="508000" y="274638"/>
              <a:ext cx="1460499" cy="1379489"/>
            </a:xfrm>
            <a:prstGeom prst="smileyFace">
              <a:avLst>
                <a:gd name="adj" fmla="val -981"/>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TextBox 8"/>
            <p:cNvSpPr txBox="1"/>
            <p:nvPr/>
          </p:nvSpPr>
          <p:spPr>
            <a:xfrm>
              <a:off x="222250" y="1654127"/>
              <a:ext cx="2032000" cy="565088"/>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Jane</a:t>
              </a:r>
              <a:endParaRPr lang="en-US" dirty="0"/>
            </a:p>
          </p:txBody>
        </p:sp>
      </p:grpSp>
      <p:grpSp>
        <p:nvGrpSpPr>
          <p:cNvPr id="10" name="Group 9"/>
          <p:cNvGrpSpPr/>
          <p:nvPr/>
        </p:nvGrpSpPr>
        <p:grpSpPr>
          <a:xfrm>
            <a:off x="222250" y="4934507"/>
            <a:ext cx="1250950" cy="1270942"/>
            <a:chOff x="222250" y="274638"/>
            <a:chExt cx="2032000" cy="1944577"/>
          </a:xfrm>
        </p:grpSpPr>
        <p:sp>
          <p:nvSpPr>
            <p:cNvPr id="11" name="Smiley Face 10"/>
            <p:cNvSpPr/>
            <p:nvPr/>
          </p:nvSpPr>
          <p:spPr>
            <a:xfrm>
              <a:off x="508000" y="274638"/>
              <a:ext cx="1460499" cy="1379489"/>
            </a:xfrm>
            <a:prstGeom prst="smileyFace">
              <a:avLst>
                <a:gd name="adj" fmla="val 4653"/>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2" name="TextBox 11"/>
            <p:cNvSpPr txBox="1"/>
            <p:nvPr/>
          </p:nvSpPr>
          <p:spPr>
            <a:xfrm>
              <a:off x="222250" y="1654127"/>
              <a:ext cx="2032000" cy="565088"/>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Tom</a:t>
              </a:r>
              <a:endParaRPr lang="en-US" dirty="0"/>
            </a:p>
          </p:txBody>
        </p:sp>
      </p:grpSp>
      <p:grpSp>
        <p:nvGrpSpPr>
          <p:cNvPr id="13" name="Group 12"/>
          <p:cNvGrpSpPr/>
          <p:nvPr/>
        </p:nvGrpSpPr>
        <p:grpSpPr>
          <a:xfrm>
            <a:off x="222250" y="210667"/>
            <a:ext cx="1250950" cy="1270942"/>
            <a:chOff x="222250" y="274638"/>
            <a:chExt cx="2032000" cy="1944577"/>
          </a:xfrm>
        </p:grpSpPr>
        <p:sp>
          <p:nvSpPr>
            <p:cNvPr id="14" name="Smiley Face 13"/>
            <p:cNvSpPr/>
            <p:nvPr/>
          </p:nvSpPr>
          <p:spPr>
            <a:xfrm>
              <a:off x="508000" y="274638"/>
              <a:ext cx="1460499" cy="1379489"/>
            </a:xfrm>
            <a:prstGeom prst="smileyFac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extBox 14"/>
            <p:cNvSpPr txBox="1"/>
            <p:nvPr/>
          </p:nvSpPr>
          <p:spPr>
            <a:xfrm>
              <a:off x="222250" y="1654127"/>
              <a:ext cx="2032000" cy="56508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Bill</a:t>
              </a:r>
              <a:endParaRPr lang="en-US" dirty="0"/>
            </a:p>
          </p:txBody>
        </p:sp>
      </p:grpSp>
      <p:grpSp>
        <p:nvGrpSpPr>
          <p:cNvPr id="16" name="Group 15"/>
          <p:cNvGrpSpPr/>
          <p:nvPr/>
        </p:nvGrpSpPr>
        <p:grpSpPr>
          <a:xfrm>
            <a:off x="222250" y="3359893"/>
            <a:ext cx="1250950" cy="1270942"/>
            <a:chOff x="222250" y="274638"/>
            <a:chExt cx="2032000" cy="1944577"/>
          </a:xfrm>
          <a:noFill/>
        </p:grpSpPr>
        <p:sp>
          <p:nvSpPr>
            <p:cNvPr id="17" name="Smiley Face 16"/>
            <p:cNvSpPr/>
            <p:nvPr/>
          </p:nvSpPr>
          <p:spPr>
            <a:xfrm>
              <a:off x="508000" y="274638"/>
              <a:ext cx="1460499" cy="1379489"/>
            </a:xfrm>
            <a:prstGeom prst="smileyFace">
              <a:avLst>
                <a:gd name="adj" fmla="val -4653"/>
              </a:avLst>
            </a:prstGeom>
            <a:grp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Box 17"/>
            <p:cNvSpPr txBox="1"/>
            <p:nvPr/>
          </p:nvSpPr>
          <p:spPr>
            <a:xfrm>
              <a:off x="222250" y="1654127"/>
              <a:ext cx="2032000" cy="565088"/>
            </a:xfrm>
            <a:prstGeom prst="rect">
              <a:avLst/>
            </a:prstGeom>
            <a:grp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Melanie</a:t>
              </a:r>
              <a:endParaRPr lang="en-US" dirty="0"/>
            </a:p>
          </p:txBody>
        </p:sp>
      </p:grpSp>
    </p:spTree>
    <p:extLst>
      <p:ext uri="{BB962C8B-B14F-4D97-AF65-F5344CB8AC3E}">
        <p14:creationId xmlns:p14="http://schemas.microsoft.com/office/powerpoint/2010/main" val="7705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46A2-1A7A-490A-BDAA-238834EEE67A}" type="datetime1">
              <a:rPr lang="en-US" smtClean="0"/>
              <a:t>3/20/2018</a:t>
            </a:fld>
            <a:endParaRPr lang="en-US"/>
          </a:p>
        </p:txBody>
      </p:sp>
      <p:sp>
        <p:nvSpPr>
          <p:cNvPr id="3" name="Footer Placeholder 2"/>
          <p:cNvSpPr>
            <a:spLocks noGrp="1"/>
          </p:cNvSpPr>
          <p:nvPr>
            <p:ph type="ftr" sz="quarter" idx="11"/>
          </p:nvPr>
        </p:nvSpPr>
        <p:spPr/>
        <p:txBody>
          <a:bodyPr/>
          <a:lstStyle/>
          <a:p>
            <a:r>
              <a:rPr lang="en-US" smtClean="0"/>
              <a:t>R. Smith, Illinois St. Univ. EAF 411, Summer 2017</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13</a:t>
            </a:fld>
            <a:endParaRPr lang="en-US"/>
          </a:p>
        </p:txBody>
      </p:sp>
      <p:pic>
        <p:nvPicPr>
          <p:cNvPr id="5" name="Picture 2" descr="Image result for pictures home off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248" y="0"/>
            <a:ext cx="912175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22250" y="1785280"/>
            <a:ext cx="1250950" cy="1270942"/>
            <a:chOff x="222250" y="274638"/>
            <a:chExt cx="2032000" cy="1944577"/>
          </a:xfrm>
        </p:grpSpPr>
        <p:sp>
          <p:nvSpPr>
            <p:cNvPr id="7" name="Smiley Face 6"/>
            <p:cNvSpPr/>
            <p:nvPr/>
          </p:nvSpPr>
          <p:spPr>
            <a:xfrm>
              <a:off x="508000" y="274638"/>
              <a:ext cx="1460499" cy="1379489"/>
            </a:xfrm>
            <a:prstGeom prst="smileyFace">
              <a:avLst>
                <a:gd name="adj" fmla="val 4653"/>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TextBox 7"/>
            <p:cNvSpPr txBox="1"/>
            <p:nvPr/>
          </p:nvSpPr>
          <p:spPr>
            <a:xfrm>
              <a:off x="222250" y="1654127"/>
              <a:ext cx="2032000" cy="565088"/>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Jane</a:t>
              </a:r>
              <a:endParaRPr lang="en-US" dirty="0"/>
            </a:p>
          </p:txBody>
        </p:sp>
      </p:grpSp>
      <p:grpSp>
        <p:nvGrpSpPr>
          <p:cNvPr id="9" name="Group 8"/>
          <p:cNvGrpSpPr/>
          <p:nvPr/>
        </p:nvGrpSpPr>
        <p:grpSpPr>
          <a:xfrm>
            <a:off x="222250" y="4934507"/>
            <a:ext cx="1250950" cy="1270942"/>
            <a:chOff x="222250" y="274638"/>
            <a:chExt cx="2032000" cy="1944577"/>
          </a:xfrm>
        </p:grpSpPr>
        <p:sp>
          <p:nvSpPr>
            <p:cNvPr id="10" name="Smiley Face 9"/>
            <p:cNvSpPr/>
            <p:nvPr/>
          </p:nvSpPr>
          <p:spPr>
            <a:xfrm>
              <a:off x="508000" y="274638"/>
              <a:ext cx="1460499" cy="1379489"/>
            </a:xfrm>
            <a:prstGeom prst="smileyFace">
              <a:avLst>
                <a:gd name="adj" fmla="val 4653"/>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TextBox 10"/>
            <p:cNvSpPr txBox="1"/>
            <p:nvPr/>
          </p:nvSpPr>
          <p:spPr>
            <a:xfrm>
              <a:off x="222250" y="1654127"/>
              <a:ext cx="2032000" cy="565088"/>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Tom</a:t>
              </a:r>
              <a:endParaRPr lang="en-US" dirty="0"/>
            </a:p>
          </p:txBody>
        </p:sp>
      </p:grpSp>
      <p:grpSp>
        <p:nvGrpSpPr>
          <p:cNvPr id="12" name="Group 11"/>
          <p:cNvGrpSpPr/>
          <p:nvPr/>
        </p:nvGrpSpPr>
        <p:grpSpPr>
          <a:xfrm>
            <a:off x="222250" y="210667"/>
            <a:ext cx="1250950" cy="1270942"/>
            <a:chOff x="222250" y="274638"/>
            <a:chExt cx="2032000" cy="1944577"/>
          </a:xfrm>
        </p:grpSpPr>
        <p:sp>
          <p:nvSpPr>
            <p:cNvPr id="13" name="Smiley Face 12"/>
            <p:cNvSpPr/>
            <p:nvPr/>
          </p:nvSpPr>
          <p:spPr>
            <a:xfrm>
              <a:off x="508000" y="274638"/>
              <a:ext cx="1460499" cy="1379489"/>
            </a:xfrm>
            <a:prstGeom prst="smileyFace">
              <a:avLst>
                <a:gd name="adj" fmla="val 427"/>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 name="TextBox 13"/>
            <p:cNvSpPr txBox="1"/>
            <p:nvPr/>
          </p:nvSpPr>
          <p:spPr>
            <a:xfrm>
              <a:off x="222250" y="1654127"/>
              <a:ext cx="2032000" cy="56508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Bill</a:t>
              </a:r>
              <a:endParaRPr lang="en-US" dirty="0"/>
            </a:p>
          </p:txBody>
        </p:sp>
      </p:grpSp>
      <p:grpSp>
        <p:nvGrpSpPr>
          <p:cNvPr id="15" name="Group 14"/>
          <p:cNvGrpSpPr/>
          <p:nvPr/>
        </p:nvGrpSpPr>
        <p:grpSpPr>
          <a:xfrm>
            <a:off x="222250" y="3359893"/>
            <a:ext cx="1250950" cy="1270942"/>
            <a:chOff x="222250" y="274638"/>
            <a:chExt cx="2032000" cy="1944577"/>
          </a:xfrm>
          <a:noFill/>
        </p:grpSpPr>
        <p:sp>
          <p:nvSpPr>
            <p:cNvPr id="16" name="Smiley Face 15"/>
            <p:cNvSpPr/>
            <p:nvPr/>
          </p:nvSpPr>
          <p:spPr>
            <a:xfrm>
              <a:off x="508000" y="274638"/>
              <a:ext cx="1460499" cy="1379489"/>
            </a:xfrm>
            <a:prstGeom prst="smileyFace">
              <a:avLst>
                <a:gd name="adj" fmla="val 981"/>
              </a:avLst>
            </a:prstGeom>
            <a:grp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TextBox 16"/>
            <p:cNvSpPr txBox="1"/>
            <p:nvPr/>
          </p:nvSpPr>
          <p:spPr>
            <a:xfrm>
              <a:off x="222250" y="1654127"/>
              <a:ext cx="2032000" cy="565088"/>
            </a:xfrm>
            <a:prstGeom prst="rect">
              <a:avLst/>
            </a:prstGeom>
            <a:grp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Melanie</a:t>
              </a:r>
              <a:endParaRPr lang="en-US" dirty="0"/>
            </a:p>
          </p:txBody>
        </p:sp>
      </p:grpSp>
    </p:spTree>
    <p:extLst>
      <p:ext uri="{BB962C8B-B14F-4D97-AF65-F5344CB8AC3E}">
        <p14:creationId xmlns:p14="http://schemas.microsoft.com/office/powerpoint/2010/main" val="29891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46A2-1A7A-490A-BDAA-238834EEE67A}" type="datetime1">
              <a:rPr lang="en-US" smtClean="0"/>
              <a:t>3/20/2018</a:t>
            </a:fld>
            <a:endParaRPr lang="en-US"/>
          </a:p>
        </p:txBody>
      </p:sp>
      <p:sp>
        <p:nvSpPr>
          <p:cNvPr id="3" name="Footer Placeholder 2"/>
          <p:cNvSpPr>
            <a:spLocks noGrp="1"/>
          </p:cNvSpPr>
          <p:nvPr>
            <p:ph type="ftr" sz="quarter" idx="11"/>
          </p:nvPr>
        </p:nvSpPr>
        <p:spPr/>
        <p:txBody>
          <a:bodyPr/>
          <a:lstStyle/>
          <a:p>
            <a:r>
              <a:rPr lang="en-US" smtClean="0"/>
              <a:t>R. Smith, Illinois St. Univ. EAF 411, Summer 2017</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14</a:t>
            </a:fld>
            <a:endParaRPr lang="en-US"/>
          </a:p>
        </p:txBody>
      </p:sp>
      <p:sp>
        <p:nvSpPr>
          <p:cNvPr id="5" name="Title 1"/>
          <p:cNvSpPr txBox="1">
            <a:spLocks/>
          </p:cNvSpPr>
          <p:nvPr/>
        </p:nvSpPr>
        <p:spPr>
          <a:xfrm>
            <a:off x="1841500" y="382588"/>
            <a:ext cx="9512300" cy="72968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Rating Scale Rubric Results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744019677"/>
              </p:ext>
            </p:extLst>
          </p:nvPr>
        </p:nvGraphicFramePr>
        <p:xfrm>
          <a:off x="2070099" y="1235676"/>
          <a:ext cx="9128331" cy="5120674"/>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222250" y="1785280"/>
            <a:ext cx="1250950" cy="1270942"/>
            <a:chOff x="222250" y="274638"/>
            <a:chExt cx="2032000" cy="1944577"/>
          </a:xfrm>
        </p:grpSpPr>
        <p:sp>
          <p:nvSpPr>
            <p:cNvPr id="8" name="Smiley Face 7"/>
            <p:cNvSpPr/>
            <p:nvPr/>
          </p:nvSpPr>
          <p:spPr>
            <a:xfrm>
              <a:off x="508000" y="274638"/>
              <a:ext cx="1460499" cy="1379489"/>
            </a:xfrm>
            <a:prstGeom prst="smileyFace">
              <a:avLst>
                <a:gd name="adj" fmla="val 4653"/>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TextBox 8"/>
            <p:cNvSpPr txBox="1"/>
            <p:nvPr/>
          </p:nvSpPr>
          <p:spPr>
            <a:xfrm>
              <a:off x="222250" y="1654127"/>
              <a:ext cx="2032000" cy="565088"/>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Jane</a:t>
              </a:r>
              <a:endParaRPr lang="en-US" dirty="0"/>
            </a:p>
          </p:txBody>
        </p:sp>
      </p:grpSp>
      <p:grpSp>
        <p:nvGrpSpPr>
          <p:cNvPr id="10" name="Group 9"/>
          <p:cNvGrpSpPr/>
          <p:nvPr/>
        </p:nvGrpSpPr>
        <p:grpSpPr>
          <a:xfrm>
            <a:off x="222250" y="4934507"/>
            <a:ext cx="1250950" cy="1270942"/>
            <a:chOff x="222250" y="274638"/>
            <a:chExt cx="2032000" cy="1944577"/>
          </a:xfrm>
        </p:grpSpPr>
        <p:sp>
          <p:nvSpPr>
            <p:cNvPr id="11" name="Smiley Face 10"/>
            <p:cNvSpPr/>
            <p:nvPr/>
          </p:nvSpPr>
          <p:spPr>
            <a:xfrm>
              <a:off x="508000" y="274638"/>
              <a:ext cx="1460499" cy="1379489"/>
            </a:xfrm>
            <a:prstGeom prst="smileyFace">
              <a:avLst>
                <a:gd name="adj" fmla="val 4653"/>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2" name="TextBox 11"/>
            <p:cNvSpPr txBox="1"/>
            <p:nvPr/>
          </p:nvSpPr>
          <p:spPr>
            <a:xfrm>
              <a:off x="222250" y="1654127"/>
              <a:ext cx="2032000" cy="565088"/>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Tom</a:t>
              </a:r>
              <a:endParaRPr lang="en-US" dirty="0"/>
            </a:p>
          </p:txBody>
        </p:sp>
      </p:grpSp>
      <p:grpSp>
        <p:nvGrpSpPr>
          <p:cNvPr id="13" name="Group 12"/>
          <p:cNvGrpSpPr/>
          <p:nvPr/>
        </p:nvGrpSpPr>
        <p:grpSpPr>
          <a:xfrm>
            <a:off x="222250" y="210667"/>
            <a:ext cx="1250950" cy="1270942"/>
            <a:chOff x="222250" y="274638"/>
            <a:chExt cx="2032000" cy="1944577"/>
          </a:xfrm>
        </p:grpSpPr>
        <p:sp>
          <p:nvSpPr>
            <p:cNvPr id="14" name="Smiley Face 13"/>
            <p:cNvSpPr/>
            <p:nvPr/>
          </p:nvSpPr>
          <p:spPr>
            <a:xfrm>
              <a:off x="508000" y="274638"/>
              <a:ext cx="1460499" cy="1379489"/>
            </a:xfrm>
            <a:prstGeom prst="smileyFace">
              <a:avLst>
                <a:gd name="adj" fmla="val 4653"/>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extBox 14"/>
            <p:cNvSpPr txBox="1"/>
            <p:nvPr/>
          </p:nvSpPr>
          <p:spPr>
            <a:xfrm>
              <a:off x="222250" y="1654127"/>
              <a:ext cx="2032000" cy="56508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Bill</a:t>
              </a:r>
              <a:endParaRPr lang="en-US" dirty="0"/>
            </a:p>
          </p:txBody>
        </p:sp>
      </p:grpSp>
      <p:grpSp>
        <p:nvGrpSpPr>
          <p:cNvPr id="16" name="Group 15"/>
          <p:cNvGrpSpPr/>
          <p:nvPr/>
        </p:nvGrpSpPr>
        <p:grpSpPr>
          <a:xfrm>
            <a:off x="222250" y="3359893"/>
            <a:ext cx="1250950" cy="1270942"/>
            <a:chOff x="222250" y="274638"/>
            <a:chExt cx="2032000" cy="1944577"/>
          </a:xfrm>
          <a:noFill/>
        </p:grpSpPr>
        <p:sp>
          <p:nvSpPr>
            <p:cNvPr id="17" name="Smiley Face 16"/>
            <p:cNvSpPr/>
            <p:nvPr/>
          </p:nvSpPr>
          <p:spPr>
            <a:xfrm>
              <a:off x="508000" y="274638"/>
              <a:ext cx="1460499" cy="1379489"/>
            </a:xfrm>
            <a:prstGeom prst="smileyFace">
              <a:avLst>
                <a:gd name="adj" fmla="val -4653"/>
              </a:avLst>
            </a:prstGeom>
            <a:grp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Box 17"/>
            <p:cNvSpPr txBox="1"/>
            <p:nvPr/>
          </p:nvSpPr>
          <p:spPr>
            <a:xfrm>
              <a:off x="222250" y="1654127"/>
              <a:ext cx="2032000" cy="565088"/>
            </a:xfrm>
            <a:prstGeom prst="rect">
              <a:avLst/>
            </a:prstGeom>
            <a:grp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Melanie</a:t>
              </a:r>
              <a:endParaRPr lang="en-US" dirty="0"/>
            </a:p>
          </p:txBody>
        </p:sp>
      </p:grpSp>
    </p:spTree>
    <p:extLst>
      <p:ext uri="{BB962C8B-B14F-4D97-AF65-F5344CB8AC3E}">
        <p14:creationId xmlns:p14="http://schemas.microsoft.com/office/powerpoint/2010/main" val="3633004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46A2-1A7A-490A-BDAA-238834EEE67A}" type="datetime1">
              <a:rPr lang="en-US" smtClean="0"/>
              <a:t>3/20/2018</a:t>
            </a:fld>
            <a:endParaRPr lang="en-US"/>
          </a:p>
        </p:txBody>
      </p:sp>
      <p:sp>
        <p:nvSpPr>
          <p:cNvPr id="3" name="Footer Placeholder 2"/>
          <p:cNvSpPr>
            <a:spLocks noGrp="1"/>
          </p:cNvSpPr>
          <p:nvPr>
            <p:ph type="ftr" sz="quarter" idx="11"/>
          </p:nvPr>
        </p:nvSpPr>
        <p:spPr/>
        <p:txBody>
          <a:bodyPr/>
          <a:lstStyle/>
          <a:p>
            <a:r>
              <a:rPr lang="en-US" smtClean="0"/>
              <a:t>R. Smith, Illinois St. Univ. EAF 411, Summer 2017</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15</a:t>
            </a:fld>
            <a:endParaRPr lang="en-US"/>
          </a:p>
        </p:txBody>
      </p:sp>
      <p:sp>
        <p:nvSpPr>
          <p:cNvPr id="5" name="Title 1"/>
          <p:cNvSpPr txBox="1">
            <a:spLocks/>
          </p:cNvSpPr>
          <p:nvPr/>
        </p:nvSpPr>
        <p:spPr>
          <a:xfrm>
            <a:off x="1676400" y="274638"/>
            <a:ext cx="91440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Descriptive Analytic Rubric</a:t>
            </a:r>
            <a:endParaRPr lang="en-US" sz="3600" dirty="0"/>
          </a:p>
        </p:txBody>
      </p:sp>
      <p:sp>
        <p:nvSpPr>
          <p:cNvPr id="6" name="Content Placeholder 2"/>
          <p:cNvSpPr txBox="1">
            <a:spLocks/>
          </p:cNvSpPr>
          <p:nvPr/>
        </p:nvSpPr>
        <p:spPr>
          <a:xfrm>
            <a:off x="2133600" y="1417638"/>
            <a:ext cx="8229600" cy="49387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smtClean="0"/>
          </a:p>
          <a:p>
            <a:pPr marL="0" indent="0">
              <a:buFont typeface="Arial" panose="020B0604020202020204" pitchFamily="34" charset="0"/>
              <a:buNone/>
            </a:pPr>
            <a:endParaRPr lang="en-US" smtClean="0">
              <a:solidFill>
                <a:srgbClr val="FFC000"/>
              </a:solidFill>
            </a:endParaRPr>
          </a:p>
          <a:p>
            <a:pPr marL="0" indent="0">
              <a:buFont typeface="Arial" panose="020B0604020202020204" pitchFamily="34" charset="0"/>
              <a:buNone/>
            </a:pPr>
            <a:endParaRPr lang="en-US" dirty="0">
              <a:solidFill>
                <a:srgbClr val="FFFF00"/>
              </a:solidFill>
            </a:endParaRPr>
          </a:p>
        </p:txBody>
      </p:sp>
      <p:pic>
        <p:nvPicPr>
          <p:cNvPr id="7" name="Picture 2" descr="C:\Users\djherrm\AppData\Local\Microsoft\Windows\Temporary Internet Files\Content.IE5\KKHRQR4S\Check_mark_9x9.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3471" y="3606992"/>
            <a:ext cx="276129" cy="276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jherrm\AppData\Local\Microsoft\Windows\Temporary Internet Files\Content.IE5\KKHRQR4S\Check_mark_9x9.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3469" y="4176572"/>
            <a:ext cx="276129" cy="2761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4"/>
          <p:cNvGraphicFramePr>
            <a:graphicFrameLocks/>
          </p:cNvGraphicFramePr>
          <p:nvPr>
            <p:extLst>
              <p:ext uri="{D42A27DB-BD31-4B8C-83A1-F6EECF244321}">
                <p14:modId xmlns:p14="http://schemas.microsoft.com/office/powerpoint/2010/main" val="810715495"/>
              </p:ext>
            </p:extLst>
          </p:nvPr>
        </p:nvGraphicFramePr>
        <p:xfrm>
          <a:off x="2286000" y="1417639"/>
          <a:ext cx="8153400" cy="4068763"/>
        </p:xfrm>
        <a:graphic>
          <a:graphicData uri="http://schemas.openxmlformats.org/drawingml/2006/table">
            <a:tbl>
              <a:tblPr firstRow="1" bandRow="1">
                <a:tableStyleId>{5C22544A-7EE6-4342-B048-85BDC9FD1C3A}</a:tableStyleId>
              </a:tblPr>
              <a:tblGrid>
                <a:gridCol w="1203798">
                  <a:extLst>
                    <a:ext uri="{9D8B030D-6E8A-4147-A177-3AD203B41FA5}">
                      <a16:colId xmlns:a16="http://schemas.microsoft.com/office/drawing/2014/main" val="20000"/>
                    </a:ext>
                  </a:extLst>
                </a:gridCol>
                <a:gridCol w="2062534">
                  <a:extLst>
                    <a:ext uri="{9D8B030D-6E8A-4147-A177-3AD203B41FA5}">
                      <a16:colId xmlns:a16="http://schemas.microsoft.com/office/drawing/2014/main" val="20001"/>
                    </a:ext>
                  </a:extLst>
                </a:gridCol>
                <a:gridCol w="2062534">
                  <a:extLst>
                    <a:ext uri="{9D8B030D-6E8A-4147-A177-3AD203B41FA5}">
                      <a16:colId xmlns:a16="http://schemas.microsoft.com/office/drawing/2014/main" val="20002"/>
                    </a:ext>
                  </a:extLst>
                </a:gridCol>
                <a:gridCol w="2062534">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580657">
                <a:tc>
                  <a:txBody>
                    <a:bodyPr/>
                    <a:lstStyle/>
                    <a:p>
                      <a:pPr algn="ctr"/>
                      <a:r>
                        <a:rPr lang="en-US" sz="1600" dirty="0"/>
                        <a:t>Area</a:t>
                      </a:r>
                    </a:p>
                  </a:txBody>
                  <a:tcPr anchor="ctr"/>
                </a:tc>
                <a:tc>
                  <a:txBody>
                    <a:bodyPr/>
                    <a:lstStyle/>
                    <a:p>
                      <a:pPr algn="ctr"/>
                      <a:r>
                        <a:rPr lang="en-US" sz="1600" dirty="0"/>
                        <a:t>Below Standards - 1</a:t>
                      </a:r>
                    </a:p>
                  </a:txBody>
                  <a:tcPr anchor="ctr"/>
                </a:tc>
                <a:tc>
                  <a:txBody>
                    <a:bodyPr/>
                    <a:lstStyle/>
                    <a:p>
                      <a:pPr algn="ctr"/>
                      <a:r>
                        <a:rPr lang="en-US" sz="1600" dirty="0"/>
                        <a:t>Meets Standards - 2</a:t>
                      </a:r>
                    </a:p>
                  </a:txBody>
                  <a:tcPr anchor="ctr"/>
                </a:tc>
                <a:tc>
                  <a:txBody>
                    <a:bodyPr/>
                    <a:lstStyle/>
                    <a:p>
                      <a:pPr algn="ctr"/>
                      <a:r>
                        <a:rPr lang="en-US" sz="1600" dirty="0"/>
                        <a:t>Exceeds Standards - 3</a:t>
                      </a:r>
                    </a:p>
                  </a:txBody>
                  <a:tcPr anchor="ctr"/>
                </a:tc>
                <a:tc>
                  <a:txBody>
                    <a:bodyPr/>
                    <a:lstStyle/>
                    <a:p>
                      <a:pPr algn="ctr"/>
                      <a:r>
                        <a:rPr lang="en-US" sz="1600" dirty="0"/>
                        <a:t>Score</a:t>
                      </a:r>
                    </a:p>
                  </a:txBody>
                  <a:tcPr anchor="ctr"/>
                </a:tc>
                <a:extLst>
                  <a:ext uri="{0D108BD9-81ED-4DB2-BD59-A6C34878D82A}">
                    <a16:rowId xmlns:a16="http://schemas.microsoft.com/office/drawing/2014/main" val="10000"/>
                  </a:ext>
                </a:extLst>
              </a:tr>
              <a:tr h="1379115">
                <a:tc>
                  <a:txBody>
                    <a:bodyPr/>
                    <a:lstStyle/>
                    <a:p>
                      <a:pPr algn="l"/>
                      <a:r>
                        <a:rPr lang="en-US" sz="1600" dirty="0"/>
                        <a:t>Safety</a:t>
                      </a:r>
                    </a:p>
                  </a:txBody>
                  <a:tcPr anchor="ctr"/>
                </a:tc>
                <a:tc>
                  <a:txBody>
                    <a:bodyPr/>
                    <a:lstStyle/>
                    <a:p>
                      <a:r>
                        <a:rPr lang="en-US" sz="1600" dirty="0"/>
                        <a:t>Loose electrical</a:t>
                      </a:r>
                      <a:r>
                        <a:rPr lang="en-US" sz="1600" baseline="0" dirty="0"/>
                        <a:t> cords, evacuation procedures missing</a:t>
                      </a:r>
                      <a:endParaRPr lang="en-US" sz="1600" dirty="0"/>
                    </a:p>
                  </a:txBody>
                  <a:tcPr/>
                </a:tc>
                <a:tc>
                  <a:txBody>
                    <a:bodyPr/>
                    <a:lstStyle/>
                    <a:p>
                      <a:r>
                        <a:rPr lang="en-US" sz="1600" dirty="0"/>
                        <a:t>Cords loose but routed along wall, </a:t>
                      </a:r>
                      <a:r>
                        <a:rPr lang="en-US" sz="1600" dirty="0" err="1"/>
                        <a:t>evac</a:t>
                      </a:r>
                      <a:r>
                        <a:rPr lang="en-US" sz="1600" dirty="0"/>
                        <a:t> procedures covered</a:t>
                      </a:r>
                    </a:p>
                  </a:txBody>
                  <a:tcPr/>
                </a:tc>
                <a:tc>
                  <a:txBody>
                    <a:bodyPr/>
                    <a:lstStyle/>
                    <a:p>
                      <a:r>
                        <a:rPr lang="en-US" sz="1600" dirty="0"/>
                        <a:t>Electrical</a:t>
                      </a:r>
                      <a:r>
                        <a:rPr lang="en-US" sz="1600" baseline="0" dirty="0"/>
                        <a:t> cords properly tied, </a:t>
                      </a:r>
                      <a:r>
                        <a:rPr lang="en-US" sz="1600" baseline="0" dirty="0" err="1"/>
                        <a:t>evac</a:t>
                      </a:r>
                      <a:r>
                        <a:rPr lang="en-US" sz="1600" baseline="0" dirty="0"/>
                        <a:t> procedures visible</a:t>
                      </a:r>
                      <a:endParaRPr lang="en-US" sz="1600" dirty="0"/>
                    </a:p>
                  </a:txBody>
                  <a:tcPr/>
                </a:tc>
                <a:tc>
                  <a:txBody>
                    <a:bodyPr/>
                    <a:lstStyle/>
                    <a:p>
                      <a:endParaRPr lang="en-US" sz="1600" dirty="0"/>
                    </a:p>
                  </a:txBody>
                  <a:tcPr anchor="ctr"/>
                </a:tc>
                <a:extLst>
                  <a:ext uri="{0D108BD9-81ED-4DB2-BD59-A6C34878D82A}">
                    <a16:rowId xmlns:a16="http://schemas.microsoft.com/office/drawing/2014/main" val="10001"/>
                  </a:ext>
                </a:extLst>
              </a:tr>
              <a:tr h="871105">
                <a:tc>
                  <a:txBody>
                    <a:bodyPr/>
                    <a:lstStyle/>
                    <a:p>
                      <a:pPr algn="l"/>
                      <a:r>
                        <a:rPr lang="en-US" sz="1600" dirty="0"/>
                        <a:t>Sanitation</a:t>
                      </a:r>
                    </a:p>
                  </a:txBody>
                  <a:tcPr anchor="ctr"/>
                </a:tc>
                <a:tc>
                  <a:txBody>
                    <a:bodyPr/>
                    <a:lstStyle/>
                    <a:p>
                      <a:r>
                        <a:rPr lang="en-US" sz="1600" dirty="0"/>
                        <a:t>Visible</a:t>
                      </a:r>
                      <a:r>
                        <a:rPr lang="en-US" sz="1600" baseline="0" dirty="0"/>
                        <a:t> and open garbage</a:t>
                      </a:r>
                      <a:endParaRPr lang="en-US" sz="1600" dirty="0"/>
                    </a:p>
                  </a:txBody>
                  <a:tcPr/>
                </a:tc>
                <a:tc>
                  <a:txBody>
                    <a:bodyPr/>
                    <a:lstStyle/>
                    <a:p>
                      <a:r>
                        <a:rPr lang="en-US" sz="1600" dirty="0"/>
                        <a:t>Garbage contained, but</a:t>
                      </a:r>
                      <a:r>
                        <a:rPr lang="en-US" sz="1600" baseline="0" dirty="0"/>
                        <a:t> not taken out</a:t>
                      </a:r>
                      <a:endParaRPr lang="en-US" sz="1600" dirty="0"/>
                    </a:p>
                  </a:txBody>
                  <a:tcPr/>
                </a:tc>
                <a:tc>
                  <a:txBody>
                    <a:bodyPr/>
                    <a:lstStyle/>
                    <a:p>
                      <a:r>
                        <a:rPr lang="en-US" sz="1600" dirty="0"/>
                        <a:t>No</a:t>
                      </a:r>
                      <a:r>
                        <a:rPr lang="en-US" sz="1600" baseline="0" dirty="0"/>
                        <a:t> visible garbage, all contained</a:t>
                      </a:r>
                      <a:endParaRPr lang="en-US" sz="1600" dirty="0"/>
                    </a:p>
                  </a:txBody>
                  <a:tcPr/>
                </a:tc>
                <a:tc>
                  <a:txBody>
                    <a:bodyPr/>
                    <a:lstStyle/>
                    <a:p>
                      <a:endParaRPr lang="en-US" sz="1600" dirty="0"/>
                    </a:p>
                  </a:txBody>
                  <a:tcPr anchor="ctr"/>
                </a:tc>
                <a:extLst>
                  <a:ext uri="{0D108BD9-81ED-4DB2-BD59-A6C34878D82A}">
                    <a16:rowId xmlns:a16="http://schemas.microsoft.com/office/drawing/2014/main" val="10002"/>
                  </a:ext>
                </a:extLst>
              </a:tr>
              <a:tr h="1237886">
                <a:tc>
                  <a:txBody>
                    <a:bodyPr/>
                    <a:lstStyle/>
                    <a:p>
                      <a:pPr algn="l"/>
                      <a:r>
                        <a:rPr lang="en-US" sz="1600" dirty="0"/>
                        <a:t>Light, heat</a:t>
                      </a:r>
                      <a:r>
                        <a:rPr lang="en-US" sz="1600" baseline="0" dirty="0"/>
                        <a:t> and ventilation</a:t>
                      </a:r>
                      <a:endParaRPr lang="en-US" sz="1600" dirty="0"/>
                    </a:p>
                  </a:txBody>
                  <a:tcPr anchor="ctr"/>
                </a:tc>
                <a:tc>
                  <a:txBody>
                    <a:bodyPr/>
                    <a:lstStyle/>
                    <a:p>
                      <a:r>
                        <a:rPr lang="en-US" sz="1600" dirty="0"/>
                        <a:t>Vents covered with obstructions</a:t>
                      </a:r>
                      <a:r>
                        <a:rPr lang="en-US" sz="1600" baseline="0" dirty="0"/>
                        <a:t> (laundry, papers, etc.).</a:t>
                      </a:r>
                      <a:endParaRPr lang="en-US" sz="1600" dirty="0"/>
                    </a:p>
                  </a:txBody>
                  <a:tcPr/>
                </a:tc>
                <a:tc>
                  <a:txBody>
                    <a:bodyPr/>
                    <a:lstStyle/>
                    <a:p>
                      <a:r>
                        <a:rPr lang="en-US" sz="1600" dirty="0"/>
                        <a:t>Vents</a:t>
                      </a:r>
                      <a:r>
                        <a:rPr lang="en-US" sz="1600" baseline="0" dirty="0"/>
                        <a:t> open and unobstructed</a:t>
                      </a:r>
                      <a:endParaRPr lang="en-US" sz="1600" dirty="0"/>
                    </a:p>
                  </a:txBody>
                  <a:tcPr/>
                </a:tc>
                <a:tc>
                  <a:txBody>
                    <a:bodyPr/>
                    <a:lstStyle/>
                    <a:p>
                      <a:r>
                        <a:rPr lang="en-US" sz="1600" dirty="0"/>
                        <a:t>Vents open,</a:t>
                      </a:r>
                      <a:r>
                        <a:rPr lang="en-US" sz="1600" baseline="0" dirty="0"/>
                        <a:t> unobstructed, and clean</a:t>
                      </a:r>
                      <a:endParaRPr lang="en-US" sz="1600" dirty="0"/>
                    </a:p>
                  </a:txBody>
                  <a:tcPr/>
                </a:tc>
                <a:tc>
                  <a:txBody>
                    <a:bodyPr/>
                    <a:lstStyle/>
                    <a:p>
                      <a:endParaRPr lang="en-US" sz="1600" dirty="0"/>
                    </a:p>
                  </a:txBody>
                  <a:tcPr anchor="ctr"/>
                </a:tc>
                <a:extLst>
                  <a:ext uri="{0D108BD9-81ED-4DB2-BD59-A6C34878D82A}">
                    <a16:rowId xmlns:a16="http://schemas.microsoft.com/office/drawing/2014/main" val="10003"/>
                  </a:ext>
                </a:extLst>
              </a:tr>
            </a:tbl>
          </a:graphicData>
        </a:graphic>
      </p:graphicFrame>
      <p:sp>
        <p:nvSpPr>
          <p:cNvPr id="10" name="TextBox 9"/>
          <p:cNvSpPr txBox="1"/>
          <p:nvPr/>
        </p:nvSpPr>
        <p:spPr>
          <a:xfrm>
            <a:off x="3890148" y="919755"/>
            <a:ext cx="5388170" cy="369332"/>
          </a:xfrm>
          <a:prstGeom prst="rect">
            <a:avLst/>
          </a:prstGeom>
          <a:solidFill>
            <a:schemeClr val="bg1">
              <a:lumMod val="75000"/>
              <a:alpha val="70000"/>
            </a:schemeClr>
          </a:solidFill>
          <a:ln>
            <a:noFill/>
          </a:ln>
        </p:spPr>
        <p:txBody>
          <a:bodyPr wrap="square" rtlCol="0" anchor="ctr">
            <a:spAutoFit/>
          </a:bodyPr>
          <a:lstStyle/>
          <a:p>
            <a:pPr algn="ctr"/>
            <a:r>
              <a:rPr lang="en-US" dirty="0"/>
              <a:t>Performance Levels</a:t>
            </a:r>
          </a:p>
        </p:txBody>
      </p:sp>
      <p:sp>
        <p:nvSpPr>
          <p:cNvPr id="11" name="TextBox 10"/>
          <p:cNvSpPr txBox="1"/>
          <p:nvPr/>
        </p:nvSpPr>
        <p:spPr>
          <a:xfrm>
            <a:off x="3892232" y="5651451"/>
            <a:ext cx="5386086" cy="369332"/>
          </a:xfrm>
          <a:prstGeom prst="rect">
            <a:avLst/>
          </a:prstGeom>
          <a:solidFill>
            <a:schemeClr val="bg1">
              <a:lumMod val="75000"/>
              <a:alpha val="70000"/>
            </a:schemeClr>
          </a:solidFill>
          <a:ln>
            <a:noFill/>
          </a:ln>
        </p:spPr>
        <p:txBody>
          <a:bodyPr wrap="square" rtlCol="0" anchor="ctr">
            <a:spAutoFit/>
          </a:bodyPr>
          <a:lstStyle/>
          <a:p>
            <a:pPr algn="ctr"/>
            <a:r>
              <a:rPr lang="en-US" dirty="0" smtClean="0"/>
              <a:t>Criteria Descriptions</a:t>
            </a:r>
            <a:endParaRPr lang="en-US" dirty="0"/>
          </a:p>
        </p:txBody>
      </p:sp>
      <p:sp>
        <p:nvSpPr>
          <p:cNvPr id="12" name="TextBox 11"/>
          <p:cNvSpPr txBox="1"/>
          <p:nvPr/>
        </p:nvSpPr>
        <p:spPr>
          <a:xfrm>
            <a:off x="1726852" y="1941450"/>
            <a:ext cx="461665" cy="3535362"/>
          </a:xfrm>
          <a:prstGeom prst="rect">
            <a:avLst/>
          </a:prstGeom>
          <a:solidFill>
            <a:schemeClr val="bg1">
              <a:lumMod val="75000"/>
              <a:alpha val="70000"/>
            </a:schemeClr>
          </a:solidFill>
          <a:ln>
            <a:noFill/>
          </a:ln>
        </p:spPr>
        <p:txBody>
          <a:bodyPr vert="vert" wrap="square" rtlCol="0" anchor="ctr">
            <a:spAutoFit/>
          </a:bodyPr>
          <a:lstStyle/>
          <a:p>
            <a:pPr algn="ctr"/>
            <a:r>
              <a:rPr lang="en-US" dirty="0" smtClean="0"/>
              <a:t>Criteria</a:t>
            </a:r>
            <a:endParaRPr lang="en-US" dirty="0"/>
          </a:p>
        </p:txBody>
      </p:sp>
      <p:sp>
        <p:nvSpPr>
          <p:cNvPr id="13" name="Oval 12"/>
          <p:cNvSpPr/>
          <p:nvPr/>
        </p:nvSpPr>
        <p:spPr>
          <a:xfrm>
            <a:off x="7469505" y="1844758"/>
            <a:ext cx="1954530" cy="1169364"/>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25438" y="3222884"/>
            <a:ext cx="1954530" cy="953687"/>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23788" y="4107061"/>
            <a:ext cx="1954530" cy="1049555"/>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22250" y="1785280"/>
            <a:ext cx="1250950" cy="1270942"/>
            <a:chOff x="222250" y="274638"/>
            <a:chExt cx="2032000" cy="1944577"/>
          </a:xfrm>
        </p:grpSpPr>
        <p:sp>
          <p:nvSpPr>
            <p:cNvPr id="17" name="Smiley Face 16"/>
            <p:cNvSpPr/>
            <p:nvPr/>
          </p:nvSpPr>
          <p:spPr>
            <a:xfrm>
              <a:off x="508000" y="274638"/>
              <a:ext cx="1460499" cy="1379489"/>
            </a:xfrm>
            <a:prstGeom prst="smileyFace">
              <a:avLst>
                <a:gd name="adj" fmla="val 4653"/>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Box 17"/>
            <p:cNvSpPr txBox="1"/>
            <p:nvPr/>
          </p:nvSpPr>
          <p:spPr>
            <a:xfrm>
              <a:off x="222250" y="1654127"/>
              <a:ext cx="2032000" cy="565088"/>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Jane</a:t>
              </a:r>
              <a:endParaRPr lang="en-US" dirty="0"/>
            </a:p>
          </p:txBody>
        </p:sp>
      </p:grpSp>
      <p:grpSp>
        <p:nvGrpSpPr>
          <p:cNvPr id="19" name="Group 18"/>
          <p:cNvGrpSpPr/>
          <p:nvPr/>
        </p:nvGrpSpPr>
        <p:grpSpPr>
          <a:xfrm>
            <a:off x="222250" y="4934507"/>
            <a:ext cx="1250950" cy="1270942"/>
            <a:chOff x="222250" y="274638"/>
            <a:chExt cx="2032000" cy="1944577"/>
          </a:xfrm>
        </p:grpSpPr>
        <p:sp>
          <p:nvSpPr>
            <p:cNvPr id="20" name="Smiley Face 19"/>
            <p:cNvSpPr/>
            <p:nvPr/>
          </p:nvSpPr>
          <p:spPr>
            <a:xfrm>
              <a:off x="508000" y="274638"/>
              <a:ext cx="1460499" cy="1379489"/>
            </a:xfrm>
            <a:prstGeom prst="smileyFace">
              <a:avLst>
                <a:gd name="adj" fmla="val 4653"/>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1" name="TextBox 20"/>
            <p:cNvSpPr txBox="1"/>
            <p:nvPr/>
          </p:nvSpPr>
          <p:spPr>
            <a:xfrm>
              <a:off x="222250" y="1654127"/>
              <a:ext cx="2032000" cy="565088"/>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Tom</a:t>
              </a:r>
              <a:endParaRPr lang="en-US" dirty="0"/>
            </a:p>
          </p:txBody>
        </p:sp>
      </p:grpSp>
      <p:grpSp>
        <p:nvGrpSpPr>
          <p:cNvPr id="22" name="Group 21"/>
          <p:cNvGrpSpPr/>
          <p:nvPr/>
        </p:nvGrpSpPr>
        <p:grpSpPr>
          <a:xfrm>
            <a:off x="222250" y="210667"/>
            <a:ext cx="1250950" cy="1270942"/>
            <a:chOff x="222250" y="274638"/>
            <a:chExt cx="2032000" cy="1944577"/>
          </a:xfrm>
        </p:grpSpPr>
        <p:sp>
          <p:nvSpPr>
            <p:cNvPr id="23" name="Smiley Face 22"/>
            <p:cNvSpPr/>
            <p:nvPr/>
          </p:nvSpPr>
          <p:spPr>
            <a:xfrm>
              <a:off x="508000" y="274638"/>
              <a:ext cx="1460499" cy="1379489"/>
            </a:xfrm>
            <a:prstGeom prst="smileyFac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TextBox 23"/>
            <p:cNvSpPr txBox="1"/>
            <p:nvPr/>
          </p:nvSpPr>
          <p:spPr>
            <a:xfrm>
              <a:off x="222250" y="1654127"/>
              <a:ext cx="2032000" cy="56508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Bill</a:t>
              </a:r>
              <a:endParaRPr lang="en-US" dirty="0"/>
            </a:p>
          </p:txBody>
        </p:sp>
      </p:grpSp>
      <p:grpSp>
        <p:nvGrpSpPr>
          <p:cNvPr id="25" name="Group 24"/>
          <p:cNvGrpSpPr/>
          <p:nvPr/>
        </p:nvGrpSpPr>
        <p:grpSpPr>
          <a:xfrm>
            <a:off x="222250" y="3359893"/>
            <a:ext cx="1250950" cy="1270942"/>
            <a:chOff x="222250" y="274638"/>
            <a:chExt cx="2032000" cy="1944577"/>
          </a:xfrm>
          <a:noFill/>
        </p:grpSpPr>
        <p:sp>
          <p:nvSpPr>
            <p:cNvPr id="26" name="Smiley Face 25"/>
            <p:cNvSpPr/>
            <p:nvPr/>
          </p:nvSpPr>
          <p:spPr>
            <a:xfrm>
              <a:off x="508000" y="274638"/>
              <a:ext cx="1460499" cy="1379489"/>
            </a:xfrm>
            <a:prstGeom prst="smileyFace">
              <a:avLst>
                <a:gd name="adj" fmla="val 4653"/>
              </a:avLst>
            </a:prstGeom>
            <a:grp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 name="TextBox 26"/>
            <p:cNvSpPr txBox="1"/>
            <p:nvPr/>
          </p:nvSpPr>
          <p:spPr>
            <a:xfrm>
              <a:off x="222250" y="1654127"/>
              <a:ext cx="2032000" cy="565088"/>
            </a:xfrm>
            <a:prstGeom prst="rect">
              <a:avLst/>
            </a:prstGeom>
            <a:grp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Melanie</a:t>
              </a:r>
              <a:endParaRPr lang="en-US" dirty="0"/>
            </a:p>
          </p:txBody>
        </p:sp>
      </p:grpSp>
      <p:sp>
        <p:nvSpPr>
          <p:cNvPr id="28" name="TextBox 27"/>
          <p:cNvSpPr txBox="1"/>
          <p:nvPr/>
        </p:nvSpPr>
        <p:spPr>
          <a:xfrm>
            <a:off x="9728616" y="2398426"/>
            <a:ext cx="634584" cy="646331"/>
          </a:xfrm>
          <a:prstGeom prst="rect">
            <a:avLst/>
          </a:prstGeom>
          <a:noFill/>
        </p:spPr>
        <p:txBody>
          <a:bodyPr wrap="square" rtlCol="0">
            <a:spAutoFit/>
          </a:bodyPr>
          <a:lstStyle/>
          <a:p>
            <a:r>
              <a:rPr lang="en-US" sz="3600" dirty="0" smtClean="0"/>
              <a:t>3</a:t>
            </a:r>
            <a:endParaRPr lang="en-US" sz="3600" dirty="0"/>
          </a:p>
        </p:txBody>
      </p:sp>
      <p:sp>
        <p:nvSpPr>
          <p:cNvPr id="29" name="TextBox 28"/>
          <p:cNvSpPr txBox="1"/>
          <p:nvPr/>
        </p:nvSpPr>
        <p:spPr>
          <a:xfrm>
            <a:off x="9698075" y="3421890"/>
            <a:ext cx="634584" cy="646331"/>
          </a:xfrm>
          <a:prstGeom prst="rect">
            <a:avLst/>
          </a:prstGeom>
          <a:noFill/>
        </p:spPr>
        <p:txBody>
          <a:bodyPr wrap="square" rtlCol="0">
            <a:spAutoFit/>
          </a:bodyPr>
          <a:lstStyle/>
          <a:p>
            <a:r>
              <a:rPr lang="en-US" sz="3600" dirty="0" smtClean="0"/>
              <a:t>2</a:t>
            </a:r>
            <a:endParaRPr lang="en-US" sz="3600" dirty="0"/>
          </a:p>
        </p:txBody>
      </p:sp>
      <p:sp>
        <p:nvSpPr>
          <p:cNvPr id="30" name="TextBox 29"/>
          <p:cNvSpPr txBox="1"/>
          <p:nvPr/>
        </p:nvSpPr>
        <p:spPr>
          <a:xfrm>
            <a:off x="9728616" y="4452701"/>
            <a:ext cx="634584" cy="646331"/>
          </a:xfrm>
          <a:prstGeom prst="rect">
            <a:avLst/>
          </a:prstGeom>
          <a:noFill/>
        </p:spPr>
        <p:txBody>
          <a:bodyPr wrap="square" rtlCol="0">
            <a:spAutoFit/>
          </a:bodyPr>
          <a:lstStyle/>
          <a:p>
            <a:r>
              <a:rPr lang="en-US" sz="3600" dirty="0" smtClean="0"/>
              <a:t>3</a:t>
            </a:r>
            <a:endParaRPr lang="en-US" sz="3600" dirty="0"/>
          </a:p>
        </p:txBody>
      </p:sp>
    </p:spTree>
    <p:extLst>
      <p:ext uri="{BB962C8B-B14F-4D97-AF65-F5344CB8AC3E}">
        <p14:creationId xmlns:p14="http://schemas.microsoft.com/office/powerpoint/2010/main" val="27550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1000"/>
                                        <p:tgtEl>
                                          <p:spTgt spid="13"/>
                                        </p:tgtEl>
                                      </p:cBhvr>
                                    </p:animEffect>
                                  </p:childTnLst>
                                </p:cTn>
                              </p:par>
                            </p:childTnLst>
                          </p:cTn>
                        </p:par>
                        <p:par>
                          <p:cTn id="20" fill="hold">
                            <p:stCondLst>
                              <p:cond delay="1000"/>
                            </p:stCondLst>
                            <p:childTnLst>
                              <p:par>
                                <p:cTn id="21" presetID="21"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heel(1)">
                                      <p:cBhvr>
                                        <p:cTn id="23" dur="1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1000"/>
                                        <p:tgtEl>
                                          <p:spTgt spid="14"/>
                                        </p:tgtEl>
                                      </p:cBhvr>
                                    </p:animEffect>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heel(1)">
                                      <p:cBhvr>
                                        <p:cTn id="32" dur="1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1000"/>
                                        <p:tgtEl>
                                          <p:spTgt spid="15"/>
                                        </p:tgtEl>
                                      </p:cBhvr>
                                    </p:animEffect>
                                  </p:childTnLst>
                                </p:cTn>
                              </p:par>
                            </p:childTnLst>
                          </p:cTn>
                        </p:par>
                        <p:par>
                          <p:cTn id="38" fill="hold">
                            <p:stCondLst>
                              <p:cond delay="1000"/>
                            </p:stCondLst>
                            <p:childTnLst>
                              <p:par>
                                <p:cTn id="39" presetID="21" presetClass="entr" presetSubtype="1"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heel(1)">
                                      <p:cBhvr>
                                        <p:cTn id="4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46A2-1A7A-490A-BDAA-238834EEE67A}" type="datetime1">
              <a:rPr lang="en-US" smtClean="0"/>
              <a:t>3/20/2018</a:t>
            </a:fld>
            <a:endParaRPr lang="en-US"/>
          </a:p>
        </p:txBody>
      </p:sp>
      <p:sp>
        <p:nvSpPr>
          <p:cNvPr id="3" name="Footer Placeholder 2"/>
          <p:cNvSpPr>
            <a:spLocks noGrp="1"/>
          </p:cNvSpPr>
          <p:nvPr>
            <p:ph type="ftr" sz="quarter" idx="11"/>
          </p:nvPr>
        </p:nvSpPr>
        <p:spPr/>
        <p:txBody>
          <a:bodyPr/>
          <a:lstStyle/>
          <a:p>
            <a:r>
              <a:rPr lang="en-US" smtClean="0"/>
              <a:t>R. Smith, Illinois St. Univ. EAF 411, Summer 2017</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16</a:t>
            </a:fld>
            <a:endParaRPr lang="en-US"/>
          </a:p>
        </p:txBody>
      </p:sp>
      <p:sp>
        <p:nvSpPr>
          <p:cNvPr id="5" name="Title 1"/>
          <p:cNvSpPr txBox="1">
            <a:spLocks/>
          </p:cNvSpPr>
          <p:nvPr/>
        </p:nvSpPr>
        <p:spPr>
          <a:xfrm>
            <a:off x="1612900" y="274638"/>
            <a:ext cx="9880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Descriptive Analytic </a:t>
            </a:r>
            <a:r>
              <a:rPr lang="en-US" dirty="0" smtClean="0"/>
              <a:t>Rubric Results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67391506"/>
              </p:ext>
            </p:extLst>
          </p:nvPr>
        </p:nvGraphicFramePr>
        <p:xfrm>
          <a:off x="1612900" y="1112277"/>
          <a:ext cx="9740900" cy="5244073"/>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222250" y="1785280"/>
            <a:ext cx="1250950" cy="1270942"/>
            <a:chOff x="222250" y="274638"/>
            <a:chExt cx="2032000" cy="1944577"/>
          </a:xfrm>
        </p:grpSpPr>
        <p:sp>
          <p:nvSpPr>
            <p:cNvPr id="8" name="Smiley Face 7"/>
            <p:cNvSpPr/>
            <p:nvPr/>
          </p:nvSpPr>
          <p:spPr>
            <a:xfrm>
              <a:off x="508000" y="274638"/>
              <a:ext cx="1460499" cy="1379489"/>
            </a:xfrm>
            <a:prstGeom prst="smileyFace">
              <a:avLst>
                <a:gd name="adj" fmla="val 4653"/>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TextBox 8"/>
            <p:cNvSpPr txBox="1"/>
            <p:nvPr/>
          </p:nvSpPr>
          <p:spPr>
            <a:xfrm>
              <a:off x="222250" y="1654127"/>
              <a:ext cx="2032000" cy="565088"/>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Jane</a:t>
              </a:r>
              <a:endParaRPr lang="en-US" dirty="0"/>
            </a:p>
          </p:txBody>
        </p:sp>
      </p:grpSp>
      <p:grpSp>
        <p:nvGrpSpPr>
          <p:cNvPr id="10" name="Group 9"/>
          <p:cNvGrpSpPr/>
          <p:nvPr/>
        </p:nvGrpSpPr>
        <p:grpSpPr>
          <a:xfrm>
            <a:off x="222250" y="4934507"/>
            <a:ext cx="1250950" cy="1270942"/>
            <a:chOff x="222250" y="274638"/>
            <a:chExt cx="2032000" cy="1944577"/>
          </a:xfrm>
        </p:grpSpPr>
        <p:sp>
          <p:nvSpPr>
            <p:cNvPr id="11" name="Smiley Face 10"/>
            <p:cNvSpPr/>
            <p:nvPr/>
          </p:nvSpPr>
          <p:spPr>
            <a:xfrm>
              <a:off x="508000" y="274638"/>
              <a:ext cx="1460499" cy="1379489"/>
            </a:xfrm>
            <a:prstGeom prst="smileyFace">
              <a:avLst>
                <a:gd name="adj" fmla="val 4653"/>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2" name="TextBox 11"/>
            <p:cNvSpPr txBox="1"/>
            <p:nvPr/>
          </p:nvSpPr>
          <p:spPr>
            <a:xfrm>
              <a:off x="222250" y="1654127"/>
              <a:ext cx="2032000" cy="565088"/>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Tom</a:t>
              </a:r>
              <a:endParaRPr lang="en-US" dirty="0"/>
            </a:p>
          </p:txBody>
        </p:sp>
      </p:grpSp>
      <p:grpSp>
        <p:nvGrpSpPr>
          <p:cNvPr id="13" name="Group 12"/>
          <p:cNvGrpSpPr/>
          <p:nvPr/>
        </p:nvGrpSpPr>
        <p:grpSpPr>
          <a:xfrm>
            <a:off x="222250" y="210667"/>
            <a:ext cx="1250950" cy="1270942"/>
            <a:chOff x="222250" y="274638"/>
            <a:chExt cx="2032000" cy="1944577"/>
          </a:xfrm>
        </p:grpSpPr>
        <p:sp>
          <p:nvSpPr>
            <p:cNvPr id="14" name="Smiley Face 13"/>
            <p:cNvSpPr/>
            <p:nvPr/>
          </p:nvSpPr>
          <p:spPr>
            <a:xfrm>
              <a:off x="508000" y="274638"/>
              <a:ext cx="1460499" cy="1379489"/>
            </a:xfrm>
            <a:prstGeom prst="smileyFac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extBox 14"/>
            <p:cNvSpPr txBox="1"/>
            <p:nvPr/>
          </p:nvSpPr>
          <p:spPr>
            <a:xfrm>
              <a:off x="222250" y="1654127"/>
              <a:ext cx="2032000" cy="56508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Bill</a:t>
              </a:r>
              <a:endParaRPr lang="en-US" dirty="0"/>
            </a:p>
          </p:txBody>
        </p:sp>
      </p:grpSp>
      <p:grpSp>
        <p:nvGrpSpPr>
          <p:cNvPr id="16" name="Group 15"/>
          <p:cNvGrpSpPr/>
          <p:nvPr/>
        </p:nvGrpSpPr>
        <p:grpSpPr>
          <a:xfrm>
            <a:off x="222250" y="3359893"/>
            <a:ext cx="1250950" cy="1270942"/>
            <a:chOff x="222250" y="274638"/>
            <a:chExt cx="2032000" cy="1944577"/>
          </a:xfrm>
          <a:noFill/>
        </p:grpSpPr>
        <p:sp>
          <p:nvSpPr>
            <p:cNvPr id="17" name="Smiley Face 16"/>
            <p:cNvSpPr/>
            <p:nvPr/>
          </p:nvSpPr>
          <p:spPr>
            <a:xfrm>
              <a:off x="508000" y="274638"/>
              <a:ext cx="1460499" cy="1379489"/>
            </a:xfrm>
            <a:prstGeom prst="smileyFace">
              <a:avLst>
                <a:gd name="adj" fmla="val 4653"/>
              </a:avLst>
            </a:prstGeom>
            <a:grp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Box 17"/>
            <p:cNvSpPr txBox="1"/>
            <p:nvPr/>
          </p:nvSpPr>
          <p:spPr>
            <a:xfrm>
              <a:off x="222250" y="1654127"/>
              <a:ext cx="2032000" cy="565088"/>
            </a:xfrm>
            <a:prstGeom prst="rect">
              <a:avLst/>
            </a:prstGeom>
            <a:grp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Melanie</a:t>
              </a:r>
              <a:endParaRPr lang="en-US" dirty="0"/>
            </a:p>
          </p:txBody>
        </p:sp>
      </p:grpSp>
    </p:spTree>
    <p:extLst>
      <p:ext uri="{BB962C8B-B14F-4D97-AF65-F5344CB8AC3E}">
        <p14:creationId xmlns:p14="http://schemas.microsoft.com/office/powerpoint/2010/main" val="586286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Analytic </a:t>
            </a:r>
            <a:r>
              <a:rPr lang="en-US" dirty="0" smtClean="0"/>
              <a:t>Rubric: Examples</a:t>
            </a:r>
            <a:endParaRPr lang="en-US" dirty="0"/>
          </a:p>
        </p:txBody>
      </p:sp>
      <p:sp>
        <p:nvSpPr>
          <p:cNvPr id="4" name="Date Placeholder 3"/>
          <p:cNvSpPr>
            <a:spLocks noGrp="1"/>
          </p:cNvSpPr>
          <p:nvPr>
            <p:ph type="dt" sz="half" idx="10"/>
          </p:nvPr>
        </p:nvSpPr>
        <p:spPr/>
        <p:txBody>
          <a:bodyPr/>
          <a:lstStyle/>
          <a:p>
            <a:r>
              <a:rPr lang="en-US" smtClean="0"/>
              <a:t>3/20/2018</a:t>
            </a:r>
            <a:endParaRPr lang="en-US"/>
          </a:p>
        </p:txBody>
      </p:sp>
      <p:sp>
        <p:nvSpPr>
          <p:cNvPr id="5" name="Footer Placeholder 4"/>
          <p:cNvSpPr>
            <a:spLocks noGrp="1"/>
          </p:cNvSpPr>
          <p:nvPr>
            <p:ph type="ftr" sz="quarter" idx="11"/>
          </p:nvPr>
        </p:nvSpPr>
        <p:spPr/>
        <p:txBody>
          <a:bodyPr/>
          <a:lstStyle/>
          <a:p>
            <a:r>
              <a:rPr lang="en-US" smtClean="0"/>
              <a:t>University Assessment Services</a:t>
            </a:r>
            <a:endParaRPr lang="en-US"/>
          </a:p>
        </p:txBody>
      </p:sp>
      <p:sp>
        <p:nvSpPr>
          <p:cNvPr id="6" name="Slide Number Placeholder 5"/>
          <p:cNvSpPr>
            <a:spLocks noGrp="1"/>
          </p:cNvSpPr>
          <p:nvPr>
            <p:ph type="sldNum" sz="quarter" idx="12"/>
          </p:nvPr>
        </p:nvSpPr>
        <p:spPr/>
        <p:txBody>
          <a:bodyPr/>
          <a:lstStyle/>
          <a:p>
            <a:fld id="{E2CC61E0-A87C-48BE-A5B0-1B6F5EF858DA}" type="slidenum">
              <a:rPr lang="en-US" smtClean="0"/>
              <a:t>17</a:t>
            </a:fld>
            <a:endParaRPr lang="en-US"/>
          </a:p>
        </p:txBody>
      </p:sp>
      <p:pic>
        <p:nvPicPr>
          <p:cNvPr id="7" name="Picture 6"/>
          <p:cNvPicPr>
            <a:picLocks noChangeAspect="1"/>
          </p:cNvPicPr>
          <p:nvPr/>
        </p:nvPicPr>
        <p:blipFill>
          <a:blip r:embed="rId2"/>
          <a:stretch>
            <a:fillRect/>
          </a:stretch>
        </p:blipFill>
        <p:spPr>
          <a:xfrm>
            <a:off x="838200" y="1690688"/>
            <a:ext cx="5414319" cy="2054117"/>
          </a:xfrm>
          <a:prstGeom prst="rect">
            <a:avLst/>
          </a:prstGeom>
        </p:spPr>
      </p:pic>
      <p:sp>
        <p:nvSpPr>
          <p:cNvPr id="8" name="TextBox 7"/>
          <p:cNvSpPr txBox="1"/>
          <p:nvPr/>
        </p:nvSpPr>
        <p:spPr>
          <a:xfrm>
            <a:off x="739346" y="3777297"/>
            <a:ext cx="4153930" cy="246221"/>
          </a:xfrm>
          <a:prstGeom prst="rect">
            <a:avLst/>
          </a:prstGeom>
          <a:noFill/>
        </p:spPr>
        <p:txBody>
          <a:bodyPr wrap="square" rtlCol="0">
            <a:spAutoFit/>
          </a:bodyPr>
          <a:lstStyle/>
          <a:p>
            <a:r>
              <a:rPr lang="en-US" sz="1000" dirty="0" smtClean="0"/>
              <a:t>California State University, Information Competence Initiative</a:t>
            </a:r>
            <a:endParaRPr lang="en-US" sz="1000" dirty="0"/>
          </a:p>
        </p:txBody>
      </p:sp>
      <p:pic>
        <p:nvPicPr>
          <p:cNvPr id="9" name="Picture 8"/>
          <p:cNvPicPr>
            <a:picLocks noChangeAspect="1"/>
          </p:cNvPicPr>
          <p:nvPr/>
        </p:nvPicPr>
        <p:blipFill>
          <a:blip r:embed="rId3"/>
          <a:stretch>
            <a:fillRect/>
          </a:stretch>
        </p:blipFill>
        <p:spPr>
          <a:xfrm>
            <a:off x="6835404" y="1690688"/>
            <a:ext cx="3935511" cy="3587578"/>
          </a:xfrm>
          <a:prstGeom prst="rect">
            <a:avLst/>
          </a:prstGeom>
        </p:spPr>
      </p:pic>
      <p:sp>
        <p:nvSpPr>
          <p:cNvPr id="10" name="TextBox 9"/>
          <p:cNvSpPr txBox="1"/>
          <p:nvPr/>
        </p:nvSpPr>
        <p:spPr>
          <a:xfrm>
            <a:off x="6835404" y="5447976"/>
            <a:ext cx="4153930" cy="246221"/>
          </a:xfrm>
          <a:prstGeom prst="rect">
            <a:avLst/>
          </a:prstGeom>
          <a:noFill/>
        </p:spPr>
        <p:txBody>
          <a:bodyPr wrap="square" rtlCol="0">
            <a:spAutoFit/>
          </a:bodyPr>
          <a:lstStyle/>
          <a:p>
            <a:r>
              <a:rPr lang="en-US" sz="1000" dirty="0" smtClean="0"/>
              <a:t>Connie Schroeder, University of Wisconsin-Milwaukee</a:t>
            </a:r>
            <a:endParaRPr lang="en-US" sz="1000" dirty="0"/>
          </a:p>
        </p:txBody>
      </p:sp>
    </p:spTree>
    <p:extLst>
      <p:ext uri="{BB962C8B-B14F-4D97-AF65-F5344CB8AC3E}">
        <p14:creationId xmlns:p14="http://schemas.microsoft.com/office/powerpoint/2010/main" val="1930253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46A2-1A7A-490A-BDAA-238834EEE67A}" type="datetime1">
              <a:rPr lang="en-US" smtClean="0"/>
              <a:t>3/20/2018</a:t>
            </a:fld>
            <a:endParaRPr lang="en-US"/>
          </a:p>
        </p:txBody>
      </p:sp>
      <p:sp>
        <p:nvSpPr>
          <p:cNvPr id="3" name="Footer Placeholder 2"/>
          <p:cNvSpPr>
            <a:spLocks noGrp="1"/>
          </p:cNvSpPr>
          <p:nvPr>
            <p:ph type="ftr" sz="quarter" idx="11"/>
          </p:nvPr>
        </p:nvSpPr>
        <p:spPr/>
        <p:txBody>
          <a:bodyPr/>
          <a:lstStyle/>
          <a:p>
            <a:r>
              <a:rPr lang="en-US" smtClean="0"/>
              <a:t>R. Smith, Illinois St. Univ. EAF 411, Summer 2017</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18</a:t>
            </a:fld>
            <a:endParaRPr lang="en-US"/>
          </a:p>
        </p:txBody>
      </p:sp>
      <p:sp>
        <p:nvSpPr>
          <p:cNvPr id="5" name="Title 1"/>
          <p:cNvSpPr txBox="1">
            <a:spLocks/>
          </p:cNvSpPr>
          <p:nvPr/>
        </p:nvSpPr>
        <p:spPr>
          <a:xfrm>
            <a:off x="1671577" y="293296"/>
            <a:ext cx="91440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Holistic Rubric</a:t>
            </a:r>
            <a:endParaRPr lang="en-US" sz="3600" dirty="0">
              <a:solidFill>
                <a:srgbClr val="FF0000"/>
              </a:solidFill>
            </a:endParaRPr>
          </a:p>
        </p:txBody>
      </p:sp>
      <p:sp>
        <p:nvSpPr>
          <p:cNvPr id="6" name="Content Placeholder 2"/>
          <p:cNvSpPr txBox="1">
            <a:spLocks/>
          </p:cNvSpPr>
          <p:nvPr/>
        </p:nvSpPr>
        <p:spPr>
          <a:xfrm>
            <a:off x="1671577" y="1242309"/>
            <a:ext cx="8686800" cy="49387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t>Task: Assessing Student Essays for Writing</a:t>
            </a:r>
          </a:p>
          <a:p>
            <a:pPr marL="0" indent="0">
              <a:buFont typeface="Arial" panose="020B0604020202020204" pitchFamily="34" charset="0"/>
              <a:buNone/>
            </a:pPr>
            <a:endParaRPr lang="en-US" smtClean="0">
              <a:solidFill>
                <a:srgbClr val="FFC000"/>
              </a:solidFill>
            </a:endParaRPr>
          </a:p>
          <a:p>
            <a:pPr marL="0" indent="0">
              <a:buFont typeface="Arial" panose="020B0604020202020204" pitchFamily="34" charset="0"/>
              <a:buNone/>
            </a:pPr>
            <a:endParaRPr lang="en-US" dirty="0">
              <a:solidFill>
                <a:srgbClr val="FFFF00"/>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183098746"/>
              </p:ext>
            </p:extLst>
          </p:nvPr>
        </p:nvGraphicFramePr>
        <p:xfrm>
          <a:off x="1671577" y="2059903"/>
          <a:ext cx="8776503" cy="3672840"/>
        </p:xfrm>
        <a:graphic>
          <a:graphicData uri="http://schemas.openxmlformats.org/drawingml/2006/table">
            <a:tbl>
              <a:tblPr firstRow="1" bandRow="1">
                <a:tableStyleId>{5C22544A-7EE6-4342-B048-85BDC9FD1C3A}</a:tableStyleId>
              </a:tblPr>
              <a:tblGrid>
                <a:gridCol w="1302484">
                  <a:extLst>
                    <a:ext uri="{9D8B030D-6E8A-4147-A177-3AD203B41FA5}">
                      <a16:colId xmlns:a16="http://schemas.microsoft.com/office/drawing/2014/main" val="20000"/>
                    </a:ext>
                  </a:extLst>
                </a:gridCol>
                <a:gridCol w="6189852">
                  <a:extLst>
                    <a:ext uri="{9D8B030D-6E8A-4147-A177-3AD203B41FA5}">
                      <a16:colId xmlns:a16="http://schemas.microsoft.com/office/drawing/2014/main" val="20001"/>
                    </a:ext>
                  </a:extLst>
                </a:gridCol>
                <a:gridCol w="1284167">
                  <a:extLst>
                    <a:ext uri="{9D8B030D-6E8A-4147-A177-3AD203B41FA5}">
                      <a16:colId xmlns:a16="http://schemas.microsoft.com/office/drawing/2014/main" val="595992732"/>
                    </a:ext>
                  </a:extLst>
                </a:gridCol>
              </a:tblGrid>
              <a:tr h="533400">
                <a:tc>
                  <a:txBody>
                    <a:bodyPr/>
                    <a:lstStyle/>
                    <a:p>
                      <a:pPr algn="ctr"/>
                      <a:r>
                        <a:rPr lang="en-US" dirty="0" smtClean="0"/>
                        <a:t>Scale</a:t>
                      </a:r>
                      <a:endParaRPr lang="en-US" dirty="0"/>
                    </a:p>
                  </a:txBody>
                  <a:tcPr anchor="ctr"/>
                </a:tc>
                <a:tc>
                  <a:txBody>
                    <a:bodyPr/>
                    <a:lstStyle/>
                    <a:p>
                      <a:pPr algn="ctr"/>
                      <a:r>
                        <a:rPr lang="en-US" dirty="0" smtClean="0"/>
                        <a:t>Description</a:t>
                      </a:r>
                      <a:endParaRPr lang="en-US" dirty="0"/>
                    </a:p>
                  </a:txBody>
                  <a:tcPr anchor="ctr"/>
                </a:tc>
                <a:tc>
                  <a:txBody>
                    <a:bodyPr/>
                    <a:lstStyle/>
                    <a:p>
                      <a:pPr algn="ctr"/>
                      <a:r>
                        <a:rPr lang="en-US" dirty="0"/>
                        <a:t>Score</a:t>
                      </a:r>
                    </a:p>
                  </a:txBody>
                  <a:tcPr anchor="ctr"/>
                </a:tc>
                <a:extLst>
                  <a:ext uri="{0D108BD9-81ED-4DB2-BD59-A6C34878D82A}">
                    <a16:rowId xmlns:a16="http://schemas.microsoft.com/office/drawing/2014/main" val="10000"/>
                  </a:ext>
                </a:extLst>
              </a:tr>
              <a:tr h="533400">
                <a:tc>
                  <a:txBody>
                    <a:bodyPr/>
                    <a:lstStyle/>
                    <a:p>
                      <a:pPr algn="l"/>
                      <a:r>
                        <a:rPr lang="en-US" sz="1400" dirty="0"/>
                        <a:t>Inadequate</a:t>
                      </a:r>
                    </a:p>
                  </a:txBody>
                  <a:tcPr anchor="ctr"/>
                </a:tc>
                <a:tc>
                  <a:txBody>
                    <a:bodyPr/>
                    <a:lstStyle/>
                    <a:p>
                      <a:pPr algn="l"/>
                      <a:r>
                        <a:rPr lang="en-US" sz="1400" dirty="0"/>
                        <a:t>The essay has at least one serious weakness. It may be unfocused, underdeveloped, or rambling. Problems with the use of language seriously interfere with the reader’s ability to understand what is being communicated.</a:t>
                      </a:r>
                    </a:p>
                  </a:txBody>
                  <a:tcPr anchor="ctr"/>
                </a:tc>
                <a:tc>
                  <a:txBody>
                    <a:bodyPr/>
                    <a:lstStyle/>
                    <a:p>
                      <a:pPr algn="ctr"/>
                      <a:r>
                        <a:rPr lang="en-US" sz="1400" dirty="0"/>
                        <a:t>1</a:t>
                      </a:r>
                    </a:p>
                  </a:txBody>
                  <a:tcPr anchor="ctr"/>
                </a:tc>
                <a:extLst>
                  <a:ext uri="{0D108BD9-81ED-4DB2-BD59-A6C34878D82A}">
                    <a16:rowId xmlns:a16="http://schemas.microsoft.com/office/drawing/2014/main" val="10001"/>
                  </a:ext>
                </a:extLst>
              </a:tr>
              <a:tr h="533400">
                <a:tc>
                  <a:txBody>
                    <a:bodyPr/>
                    <a:lstStyle/>
                    <a:p>
                      <a:pPr algn="l"/>
                      <a:r>
                        <a:rPr lang="en-US" sz="1400" dirty="0"/>
                        <a:t>Developing Competence</a:t>
                      </a:r>
                    </a:p>
                  </a:txBody>
                  <a:tcPr anchor="ctr"/>
                </a:tc>
                <a:tc>
                  <a:txBody>
                    <a:bodyPr/>
                    <a:lstStyle/>
                    <a:p>
                      <a:pPr algn="l"/>
                      <a:r>
                        <a:rPr lang="en-US" sz="1400" dirty="0"/>
                        <a:t>The essay is somewhat unfocused, underdeveloped, or rambling, but it does have some coherence. Problems with the use of language occasionally interfere with the reader’s ability to understand what is being communicated.</a:t>
                      </a:r>
                    </a:p>
                  </a:txBody>
                  <a:tcPr anchor="ctr"/>
                </a:tc>
                <a:tc>
                  <a:txBody>
                    <a:bodyPr/>
                    <a:lstStyle/>
                    <a:p>
                      <a:pPr algn="ctr"/>
                      <a:r>
                        <a:rPr lang="en-US" sz="1400" dirty="0"/>
                        <a:t>2</a:t>
                      </a:r>
                    </a:p>
                  </a:txBody>
                  <a:tcPr anchor="ctr"/>
                </a:tc>
                <a:extLst>
                  <a:ext uri="{0D108BD9-81ED-4DB2-BD59-A6C34878D82A}">
                    <a16:rowId xmlns:a16="http://schemas.microsoft.com/office/drawing/2014/main" val="10002"/>
                  </a:ext>
                </a:extLst>
              </a:tr>
              <a:tr h="533400">
                <a:tc>
                  <a:txBody>
                    <a:bodyPr/>
                    <a:lstStyle/>
                    <a:p>
                      <a:pPr algn="l"/>
                      <a:r>
                        <a:rPr lang="en-US" sz="1400" dirty="0"/>
                        <a:t>Acceptable</a:t>
                      </a:r>
                    </a:p>
                  </a:txBody>
                  <a:tcPr anchor="ctr"/>
                </a:tc>
                <a:tc>
                  <a:txBody>
                    <a:bodyPr/>
                    <a:lstStyle/>
                    <a:p>
                      <a:pPr algn="l"/>
                      <a:r>
                        <a:rPr lang="en-US" sz="1400" dirty="0"/>
                        <a:t>The essay is generally focused and contains some development of ideas, but the discussion may be simplistic or repetitive. The language lacks syntactic complexity and may contain occasional grammatical errors, but the reader is able to understand what is being communicated. </a:t>
                      </a:r>
                    </a:p>
                  </a:txBody>
                  <a:tcPr anchor="ctr"/>
                </a:tc>
                <a:tc>
                  <a:txBody>
                    <a:bodyPr/>
                    <a:lstStyle/>
                    <a:p>
                      <a:pPr algn="ctr"/>
                      <a:r>
                        <a:rPr lang="en-US" sz="1400" dirty="0"/>
                        <a:t>3</a:t>
                      </a:r>
                    </a:p>
                  </a:txBody>
                  <a:tcPr anchor="ctr"/>
                </a:tc>
                <a:extLst>
                  <a:ext uri="{0D108BD9-81ED-4DB2-BD59-A6C34878D82A}">
                    <a16:rowId xmlns:a16="http://schemas.microsoft.com/office/drawing/2014/main" val="10003"/>
                  </a:ext>
                </a:extLst>
              </a:tr>
              <a:tr h="533400">
                <a:tc>
                  <a:txBody>
                    <a:bodyPr/>
                    <a:lstStyle/>
                    <a:p>
                      <a:pPr algn="l"/>
                      <a:r>
                        <a:rPr lang="en-US" sz="1400" dirty="0"/>
                        <a:t>Sophisticated</a:t>
                      </a:r>
                    </a:p>
                  </a:txBody>
                  <a:tcPr anchor="ctr"/>
                </a:tc>
                <a:tc>
                  <a:txBody>
                    <a:bodyPr/>
                    <a:lstStyle/>
                    <a:p>
                      <a:pPr algn="l"/>
                      <a:r>
                        <a:rPr lang="en-US" sz="1400" dirty="0"/>
                        <a:t>The essay is focused and clearly organized, and it shows depth of development. The language is precise and shows syntactic variety and ideas are clearly communicated to the reader.</a:t>
                      </a:r>
                    </a:p>
                  </a:txBody>
                  <a:tcPr anchor="ctr"/>
                </a:tc>
                <a:tc>
                  <a:txBody>
                    <a:bodyPr/>
                    <a:lstStyle/>
                    <a:p>
                      <a:pPr algn="ctr"/>
                      <a:r>
                        <a:rPr lang="en-US" sz="1400" dirty="0"/>
                        <a:t>4</a:t>
                      </a:r>
                    </a:p>
                  </a:txBody>
                  <a:tcPr anchor="ctr"/>
                </a:tc>
                <a:extLst>
                  <a:ext uri="{0D108BD9-81ED-4DB2-BD59-A6C34878D82A}">
                    <a16:rowId xmlns:a16="http://schemas.microsoft.com/office/drawing/2014/main" val="10004"/>
                  </a:ext>
                </a:extLst>
              </a:tr>
            </a:tbl>
          </a:graphicData>
        </a:graphic>
      </p:graphicFrame>
      <p:sp>
        <p:nvSpPr>
          <p:cNvPr id="8" name="TextBox 7"/>
          <p:cNvSpPr txBox="1"/>
          <p:nvPr/>
        </p:nvSpPr>
        <p:spPr>
          <a:xfrm>
            <a:off x="3581400" y="6014770"/>
            <a:ext cx="8153400" cy="253916"/>
          </a:xfrm>
          <a:prstGeom prst="rect">
            <a:avLst/>
          </a:prstGeom>
          <a:noFill/>
        </p:spPr>
        <p:txBody>
          <a:bodyPr wrap="square" rtlCol="0">
            <a:spAutoFit/>
          </a:bodyPr>
          <a:lstStyle/>
          <a:p>
            <a:pPr algn="r"/>
            <a:r>
              <a:rPr lang="en-US" sz="1050" dirty="0"/>
              <a:t>Adapted from Mary Allen, </a:t>
            </a:r>
            <a:r>
              <a:rPr lang="en-US" sz="1050" i="1" dirty="0"/>
              <a:t>Assessing Academic Programs in Higher Education</a:t>
            </a:r>
            <a:endParaRPr lang="en-US" sz="1050" dirty="0"/>
          </a:p>
        </p:txBody>
      </p:sp>
    </p:spTree>
    <p:extLst>
      <p:ext uri="{BB962C8B-B14F-4D97-AF65-F5344CB8AC3E}">
        <p14:creationId xmlns:p14="http://schemas.microsoft.com/office/powerpoint/2010/main" val="2839938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46A2-1A7A-490A-BDAA-238834EEE67A}" type="datetime1">
              <a:rPr lang="en-US" smtClean="0"/>
              <a:t>3/20/2018</a:t>
            </a:fld>
            <a:endParaRPr lang="en-US"/>
          </a:p>
        </p:txBody>
      </p:sp>
      <p:sp>
        <p:nvSpPr>
          <p:cNvPr id="3" name="Footer Placeholder 2"/>
          <p:cNvSpPr>
            <a:spLocks noGrp="1"/>
          </p:cNvSpPr>
          <p:nvPr>
            <p:ph type="ftr" sz="quarter" idx="11"/>
          </p:nvPr>
        </p:nvSpPr>
        <p:spPr/>
        <p:txBody>
          <a:bodyPr/>
          <a:lstStyle/>
          <a:p>
            <a:r>
              <a:rPr lang="en-US" smtClean="0"/>
              <a:t>R. Smith, Illinois St. Univ. EAF 411, Summer 2017</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19</a:t>
            </a:fld>
            <a:endParaRPr lang="en-US"/>
          </a:p>
        </p:txBody>
      </p:sp>
      <p:graphicFrame>
        <p:nvGraphicFramePr>
          <p:cNvPr id="5" name="Chart 4">
            <a:extLst>
              <a:ext uri="{FF2B5EF4-FFF2-40B4-BE49-F238E27FC236}">
                <a16:creationId xmlns:a16="http://schemas.microsoft.com/office/drawing/2014/main" id="{D5D45D16-125B-45A4-A3F7-378BFCB4834B}"/>
              </a:ext>
            </a:extLst>
          </p:cNvPr>
          <p:cNvGraphicFramePr>
            <a:graphicFrameLocks/>
          </p:cNvGraphicFramePr>
          <p:nvPr>
            <p:extLst>
              <p:ext uri="{D42A27DB-BD31-4B8C-83A1-F6EECF244321}">
                <p14:modId xmlns:p14="http://schemas.microsoft.com/office/powerpoint/2010/main" val="1554283059"/>
              </p:ext>
            </p:extLst>
          </p:nvPr>
        </p:nvGraphicFramePr>
        <p:xfrm>
          <a:off x="1943100" y="852616"/>
          <a:ext cx="8229600" cy="528148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1481077" y="115496"/>
            <a:ext cx="9144000" cy="9132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Holistic Rubric Results</a:t>
            </a:r>
            <a:endParaRPr lang="en-US" sz="3600" dirty="0"/>
          </a:p>
        </p:txBody>
      </p:sp>
    </p:spTree>
    <p:extLst>
      <p:ext uri="{BB962C8B-B14F-4D97-AF65-F5344CB8AC3E}">
        <p14:creationId xmlns:p14="http://schemas.microsoft.com/office/powerpoint/2010/main" val="1068911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838200" y="1520042"/>
            <a:ext cx="10515600" cy="4656921"/>
          </a:xfrm>
        </p:spPr>
        <p:txBody>
          <a:bodyPr/>
          <a:lstStyle/>
          <a:p>
            <a:pPr marL="0" indent="0">
              <a:buNone/>
            </a:pPr>
            <a:r>
              <a:rPr lang="en-US" dirty="0" smtClean="0"/>
              <a:t>Do you know what a rubric is? </a:t>
            </a:r>
          </a:p>
          <a:p>
            <a:pPr marL="0" indent="0">
              <a:buNone/>
            </a:pPr>
            <a:endParaRPr lang="en-US" dirty="0"/>
          </a:p>
          <a:p>
            <a:pPr marL="0" indent="0">
              <a:buNone/>
            </a:pPr>
            <a:r>
              <a:rPr lang="en-US" dirty="0" smtClean="0"/>
              <a:t>Do you use rubrics?</a:t>
            </a:r>
          </a:p>
          <a:p>
            <a:pPr marL="0" indent="0">
              <a:buNone/>
            </a:pPr>
            <a:endParaRPr lang="en-US" dirty="0"/>
          </a:p>
          <a:p>
            <a:pPr marL="0" indent="0">
              <a:buNone/>
            </a:pPr>
            <a:r>
              <a:rPr lang="en-US" dirty="0" smtClean="0"/>
              <a:t>Do you have an opinion about rubrics?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3/20/2018</a:t>
            </a:r>
            <a:endParaRPr lang="en-US" dirty="0"/>
          </a:p>
        </p:txBody>
      </p:sp>
      <p:sp>
        <p:nvSpPr>
          <p:cNvPr id="5" name="Footer Placeholder 4"/>
          <p:cNvSpPr>
            <a:spLocks noGrp="1"/>
          </p:cNvSpPr>
          <p:nvPr>
            <p:ph type="ftr" sz="quarter" idx="11"/>
          </p:nvPr>
        </p:nvSpPr>
        <p:spPr/>
        <p:txBody>
          <a:bodyPr/>
          <a:lstStyle/>
          <a:p>
            <a:r>
              <a:rPr lang="en-US" dirty="0" smtClean="0"/>
              <a:t>University Assessment Services</a:t>
            </a:r>
            <a:endParaRPr lang="en-US" dirty="0"/>
          </a:p>
        </p:txBody>
      </p:sp>
      <p:sp>
        <p:nvSpPr>
          <p:cNvPr id="6" name="Slide Number Placeholder 5"/>
          <p:cNvSpPr>
            <a:spLocks noGrp="1"/>
          </p:cNvSpPr>
          <p:nvPr>
            <p:ph type="sldNum" sz="quarter" idx="12"/>
          </p:nvPr>
        </p:nvSpPr>
        <p:spPr/>
        <p:txBody>
          <a:bodyPr/>
          <a:lstStyle/>
          <a:p>
            <a:fld id="{FD308483-C384-49A3-97C7-96F7BDB1C0A5}" type="slidenum">
              <a:rPr lang="en-US" smtClean="0"/>
              <a:t>2</a:t>
            </a:fld>
            <a:endParaRPr lang="en-US" dirty="0"/>
          </a:p>
        </p:txBody>
      </p:sp>
    </p:spTree>
    <p:extLst>
      <p:ext uri="{BB962C8B-B14F-4D97-AF65-F5344CB8AC3E}">
        <p14:creationId xmlns:p14="http://schemas.microsoft.com/office/powerpoint/2010/main" val="3308537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3/20/2018</a:t>
            </a:r>
            <a:endParaRPr lang="en-US"/>
          </a:p>
        </p:txBody>
      </p:sp>
      <p:sp>
        <p:nvSpPr>
          <p:cNvPr id="3" name="Footer Placeholder 2"/>
          <p:cNvSpPr>
            <a:spLocks noGrp="1"/>
          </p:cNvSpPr>
          <p:nvPr>
            <p:ph type="ftr" sz="quarter" idx="11"/>
          </p:nvPr>
        </p:nvSpPr>
        <p:spPr/>
        <p:txBody>
          <a:bodyPr/>
          <a:lstStyle/>
          <a:p>
            <a:r>
              <a:rPr lang="en-US" smtClean="0"/>
              <a:t>University Assessment Services</a:t>
            </a:r>
            <a:endParaRPr lang="en-US"/>
          </a:p>
        </p:txBody>
      </p:sp>
      <p:sp>
        <p:nvSpPr>
          <p:cNvPr id="4" name="Slide Number Placeholder 3"/>
          <p:cNvSpPr>
            <a:spLocks noGrp="1"/>
          </p:cNvSpPr>
          <p:nvPr>
            <p:ph type="sldNum" sz="quarter" idx="12"/>
          </p:nvPr>
        </p:nvSpPr>
        <p:spPr/>
        <p:txBody>
          <a:bodyPr/>
          <a:lstStyle/>
          <a:p>
            <a:fld id="{E2CC61E0-A87C-48BE-A5B0-1B6F5EF858DA}" type="slidenum">
              <a:rPr lang="en-US" smtClean="0"/>
              <a:t>20</a:t>
            </a:fld>
            <a:endParaRPr lang="en-US"/>
          </a:p>
        </p:txBody>
      </p:sp>
      <p:pic>
        <p:nvPicPr>
          <p:cNvPr id="5" name="Picture 4"/>
          <p:cNvPicPr>
            <a:picLocks noChangeAspect="1"/>
          </p:cNvPicPr>
          <p:nvPr/>
        </p:nvPicPr>
        <p:blipFill>
          <a:blip r:embed="rId2"/>
          <a:stretch>
            <a:fillRect/>
          </a:stretch>
        </p:blipFill>
        <p:spPr>
          <a:xfrm>
            <a:off x="2242895" y="612047"/>
            <a:ext cx="7472110" cy="4847177"/>
          </a:xfrm>
          <a:prstGeom prst="rect">
            <a:avLst/>
          </a:prstGeom>
        </p:spPr>
      </p:pic>
      <p:sp>
        <p:nvSpPr>
          <p:cNvPr id="6" name="TextBox 5"/>
          <p:cNvSpPr txBox="1"/>
          <p:nvPr/>
        </p:nvSpPr>
        <p:spPr>
          <a:xfrm>
            <a:off x="5107379" y="5602004"/>
            <a:ext cx="4607626" cy="461665"/>
          </a:xfrm>
          <a:prstGeom prst="rect">
            <a:avLst/>
          </a:prstGeom>
          <a:noFill/>
        </p:spPr>
        <p:txBody>
          <a:bodyPr wrap="square" rtlCol="0">
            <a:spAutoFit/>
          </a:bodyPr>
          <a:lstStyle/>
          <a:p>
            <a:pPr algn="r"/>
            <a:r>
              <a:rPr lang="en-US" sz="1200" dirty="0" err="1" smtClean="0"/>
              <a:t>Gynnild</a:t>
            </a:r>
            <a:r>
              <a:rPr lang="en-US" sz="1200" dirty="0" smtClean="0"/>
              <a:t>, V. (2016). Assessing Vocal Performance Using Analytical Assessment: A Case Study. </a:t>
            </a:r>
            <a:r>
              <a:rPr lang="en-US" sz="1200" i="1" dirty="0" smtClean="0"/>
              <a:t>Music Education Research, 18</a:t>
            </a:r>
            <a:r>
              <a:rPr lang="en-US" sz="1200" dirty="0" smtClean="0"/>
              <a:t>, 224-238.</a:t>
            </a:r>
            <a:endParaRPr lang="en-US" sz="1200" dirty="0"/>
          </a:p>
        </p:txBody>
      </p:sp>
    </p:spTree>
    <p:extLst>
      <p:ext uri="{BB962C8B-B14F-4D97-AF65-F5344CB8AC3E}">
        <p14:creationId xmlns:p14="http://schemas.microsoft.com/office/powerpoint/2010/main" val="716554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3/20/2018</a:t>
            </a:r>
            <a:endParaRPr lang="en-US"/>
          </a:p>
        </p:txBody>
      </p:sp>
      <p:sp>
        <p:nvSpPr>
          <p:cNvPr id="3" name="Footer Placeholder 2"/>
          <p:cNvSpPr>
            <a:spLocks noGrp="1"/>
          </p:cNvSpPr>
          <p:nvPr>
            <p:ph type="ftr" sz="quarter" idx="11"/>
          </p:nvPr>
        </p:nvSpPr>
        <p:spPr/>
        <p:txBody>
          <a:bodyPr/>
          <a:lstStyle/>
          <a:p>
            <a:r>
              <a:rPr lang="en-US" smtClean="0"/>
              <a:t>University Assessment Services</a:t>
            </a:r>
            <a:endParaRPr lang="en-US"/>
          </a:p>
        </p:txBody>
      </p:sp>
      <p:sp>
        <p:nvSpPr>
          <p:cNvPr id="4" name="Slide Number Placeholder 3"/>
          <p:cNvSpPr>
            <a:spLocks noGrp="1"/>
          </p:cNvSpPr>
          <p:nvPr>
            <p:ph type="sldNum" sz="quarter" idx="12"/>
          </p:nvPr>
        </p:nvSpPr>
        <p:spPr/>
        <p:txBody>
          <a:bodyPr/>
          <a:lstStyle/>
          <a:p>
            <a:fld id="{E2CC61E0-A87C-48BE-A5B0-1B6F5EF858DA}" type="slidenum">
              <a:rPr lang="en-US" smtClean="0"/>
              <a:t>21</a:t>
            </a:fld>
            <a:endParaRPr lang="en-US"/>
          </a:p>
        </p:txBody>
      </p:sp>
      <p:pic>
        <p:nvPicPr>
          <p:cNvPr id="5" name="Picture 4"/>
          <p:cNvPicPr>
            <a:picLocks noChangeAspect="1"/>
          </p:cNvPicPr>
          <p:nvPr/>
        </p:nvPicPr>
        <p:blipFill>
          <a:blip r:embed="rId2"/>
          <a:stretch>
            <a:fillRect/>
          </a:stretch>
        </p:blipFill>
        <p:spPr>
          <a:xfrm>
            <a:off x="2266021" y="245547"/>
            <a:ext cx="8524634" cy="5633455"/>
          </a:xfrm>
          <a:prstGeom prst="rect">
            <a:avLst/>
          </a:prstGeom>
        </p:spPr>
      </p:pic>
      <p:sp>
        <p:nvSpPr>
          <p:cNvPr id="6" name="TextBox 5"/>
          <p:cNvSpPr txBox="1"/>
          <p:nvPr/>
        </p:nvSpPr>
        <p:spPr>
          <a:xfrm>
            <a:off x="6183029" y="5979176"/>
            <a:ext cx="4607626" cy="276999"/>
          </a:xfrm>
          <a:prstGeom prst="rect">
            <a:avLst/>
          </a:prstGeom>
          <a:noFill/>
        </p:spPr>
        <p:txBody>
          <a:bodyPr wrap="square" rtlCol="0">
            <a:spAutoFit/>
          </a:bodyPr>
          <a:lstStyle/>
          <a:p>
            <a:pPr algn="r"/>
            <a:r>
              <a:rPr lang="en-US" sz="1200" dirty="0" smtClean="0"/>
              <a:t>Fort Hays State University (KS), Political Sci. Dept.</a:t>
            </a:r>
            <a:endParaRPr lang="en-US" sz="1200" dirty="0"/>
          </a:p>
        </p:txBody>
      </p:sp>
    </p:spTree>
    <p:extLst>
      <p:ext uri="{BB962C8B-B14F-4D97-AF65-F5344CB8AC3E}">
        <p14:creationId xmlns:p14="http://schemas.microsoft.com/office/powerpoint/2010/main" val="3178778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3/20/2018</a:t>
            </a:r>
            <a:endParaRPr lang="en-US"/>
          </a:p>
        </p:txBody>
      </p:sp>
      <p:sp>
        <p:nvSpPr>
          <p:cNvPr id="3" name="Footer Placeholder 2"/>
          <p:cNvSpPr>
            <a:spLocks noGrp="1"/>
          </p:cNvSpPr>
          <p:nvPr>
            <p:ph type="ftr" sz="quarter" idx="11"/>
          </p:nvPr>
        </p:nvSpPr>
        <p:spPr/>
        <p:txBody>
          <a:bodyPr/>
          <a:lstStyle/>
          <a:p>
            <a:r>
              <a:rPr lang="en-US" smtClean="0"/>
              <a:t>University Assessment Services</a:t>
            </a:r>
            <a:endParaRPr lang="en-US"/>
          </a:p>
        </p:txBody>
      </p:sp>
      <p:sp>
        <p:nvSpPr>
          <p:cNvPr id="4" name="Slide Number Placeholder 3"/>
          <p:cNvSpPr>
            <a:spLocks noGrp="1"/>
          </p:cNvSpPr>
          <p:nvPr>
            <p:ph type="sldNum" sz="quarter" idx="12"/>
          </p:nvPr>
        </p:nvSpPr>
        <p:spPr/>
        <p:txBody>
          <a:bodyPr/>
          <a:lstStyle/>
          <a:p>
            <a:fld id="{E2CC61E0-A87C-48BE-A5B0-1B6F5EF858DA}" type="slidenum">
              <a:rPr lang="en-US" smtClean="0"/>
              <a:t>22</a:t>
            </a:fld>
            <a:endParaRPr lang="en-US"/>
          </a:p>
        </p:txBody>
      </p:sp>
      <p:pic>
        <p:nvPicPr>
          <p:cNvPr id="5" name="Picture 4"/>
          <p:cNvPicPr>
            <a:picLocks noChangeAspect="1"/>
          </p:cNvPicPr>
          <p:nvPr/>
        </p:nvPicPr>
        <p:blipFill>
          <a:blip r:embed="rId2"/>
          <a:stretch>
            <a:fillRect/>
          </a:stretch>
        </p:blipFill>
        <p:spPr>
          <a:xfrm>
            <a:off x="1499017" y="249457"/>
            <a:ext cx="6415790" cy="5850878"/>
          </a:xfrm>
          <a:prstGeom prst="rect">
            <a:avLst/>
          </a:prstGeom>
        </p:spPr>
      </p:pic>
      <p:sp>
        <p:nvSpPr>
          <p:cNvPr id="6" name="TextBox 5"/>
          <p:cNvSpPr txBox="1"/>
          <p:nvPr/>
        </p:nvSpPr>
        <p:spPr>
          <a:xfrm>
            <a:off x="9173875" y="5389883"/>
            <a:ext cx="2179925" cy="830997"/>
          </a:xfrm>
          <a:prstGeom prst="rect">
            <a:avLst/>
          </a:prstGeom>
          <a:noFill/>
        </p:spPr>
        <p:txBody>
          <a:bodyPr wrap="square" rtlCol="0">
            <a:spAutoFit/>
          </a:bodyPr>
          <a:lstStyle/>
          <a:p>
            <a:pPr algn="r"/>
            <a:r>
              <a:rPr lang="en-US" sz="1200" dirty="0"/>
              <a:t>Pinterest, </a:t>
            </a:r>
            <a:r>
              <a:rPr lang="en-US" sz="1200" dirty="0">
                <a:hlinkClick r:id="rId3"/>
              </a:rPr>
              <a:t>https://www.pinterest.com/daartistee/art-assessments-rubrics/?</a:t>
            </a:r>
            <a:r>
              <a:rPr lang="en-US" sz="1200" dirty="0" smtClean="0">
                <a:hlinkClick r:id="rId3"/>
              </a:rPr>
              <a:t>lp=true</a:t>
            </a:r>
            <a:r>
              <a:rPr lang="en-US" sz="1200" dirty="0" smtClean="0"/>
              <a:t> </a:t>
            </a:r>
            <a:endParaRPr lang="en-US" sz="1200" dirty="0"/>
          </a:p>
        </p:txBody>
      </p:sp>
    </p:spTree>
    <p:extLst>
      <p:ext uri="{BB962C8B-B14F-4D97-AF65-F5344CB8AC3E}">
        <p14:creationId xmlns:p14="http://schemas.microsoft.com/office/powerpoint/2010/main" val="3658583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46A2-1A7A-490A-BDAA-238834EEE67A}" type="datetime1">
              <a:rPr lang="en-US" smtClean="0"/>
              <a:t>3/20/2018</a:t>
            </a:fld>
            <a:endParaRPr lang="en-US"/>
          </a:p>
        </p:txBody>
      </p:sp>
      <p:sp>
        <p:nvSpPr>
          <p:cNvPr id="3" name="Footer Placeholder 2"/>
          <p:cNvSpPr>
            <a:spLocks noGrp="1"/>
          </p:cNvSpPr>
          <p:nvPr>
            <p:ph type="ftr" sz="quarter" idx="11"/>
          </p:nvPr>
        </p:nvSpPr>
        <p:spPr/>
        <p:txBody>
          <a:bodyPr/>
          <a:lstStyle/>
          <a:p>
            <a:r>
              <a:rPr lang="en-US" smtClean="0"/>
              <a:t>R. Smith, Illinois St. Univ. EAF 411, Summer 2017</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80944314"/>
              </p:ext>
            </p:extLst>
          </p:nvPr>
        </p:nvGraphicFramePr>
        <p:xfrm>
          <a:off x="838200" y="944380"/>
          <a:ext cx="10515600" cy="4933545"/>
        </p:xfrm>
        <a:graphic>
          <a:graphicData uri="http://schemas.openxmlformats.org/drawingml/2006/table">
            <a:tbl>
              <a:tblPr>
                <a:tableStyleId>{5C22544A-7EE6-4342-B048-85BDC9FD1C3A}</a:tableStyleId>
              </a:tblPr>
              <a:tblGrid>
                <a:gridCol w="1703728">
                  <a:extLst>
                    <a:ext uri="{9D8B030D-6E8A-4147-A177-3AD203B41FA5}">
                      <a16:colId xmlns:a16="http://schemas.microsoft.com/office/drawing/2014/main" val="20000"/>
                    </a:ext>
                  </a:extLst>
                </a:gridCol>
                <a:gridCol w="1367671">
                  <a:extLst>
                    <a:ext uri="{9D8B030D-6E8A-4147-A177-3AD203B41FA5}">
                      <a16:colId xmlns:a16="http://schemas.microsoft.com/office/drawing/2014/main" val="20001"/>
                    </a:ext>
                  </a:extLst>
                </a:gridCol>
                <a:gridCol w="1563053">
                  <a:extLst>
                    <a:ext uri="{9D8B030D-6E8A-4147-A177-3AD203B41FA5}">
                      <a16:colId xmlns:a16="http://schemas.microsoft.com/office/drawing/2014/main" val="20002"/>
                    </a:ext>
                  </a:extLst>
                </a:gridCol>
                <a:gridCol w="1943395">
                  <a:extLst>
                    <a:ext uri="{9D8B030D-6E8A-4147-A177-3AD203B41FA5}">
                      <a16:colId xmlns:a16="http://schemas.microsoft.com/office/drawing/2014/main" val="20003"/>
                    </a:ext>
                  </a:extLst>
                </a:gridCol>
                <a:gridCol w="1866545">
                  <a:extLst>
                    <a:ext uri="{9D8B030D-6E8A-4147-A177-3AD203B41FA5}">
                      <a16:colId xmlns:a16="http://schemas.microsoft.com/office/drawing/2014/main" val="20004"/>
                    </a:ext>
                  </a:extLst>
                </a:gridCol>
                <a:gridCol w="2071208">
                  <a:extLst>
                    <a:ext uri="{9D8B030D-6E8A-4147-A177-3AD203B41FA5}">
                      <a16:colId xmlns:a16="http://schemas.microsoft.com/office/drawing/2014/main" val="20005"/>
                    </a:ext>
                  </a:extLst>
                </a:gridCol>
              </a:tblGrid>
              <a:tr h="863803">
                <a:tc>
                  <a:txBody>
                    <a:bodyPr/>
                    <a:lstStyle/>
                    <a:p>
                      <a:pPr marL="0" marR="0">
                        <a:lnSpc>
                          <a:spcPct val="115000"/>
                        </a:lnSpc>
                        <a:spcBef>
                          <a:spcPts val="0"/>
                        </a:spcBef>
                        <a:spcAft>
                          <a:spcPts val="1000"/>
                        </a:spcAft>
                      </a:pPr>
                      <a:r>
                        <a:rPr lang="en-US" sz="1600" dirty="0">
                          <a:effectLst/>
                        </a:rPr>
                        <a:t>Performance Criteria</a:t>
                      </a:r>
                      <a:endParaRPr lang="en-US" sz="1600" dirty="0">
                        <a:effectLst/>
                        <a:latin typeface="Calibri"/>
                        <a:ea typeface="Calibri"/>
                        <a:cs typeface="Times New Roman"/>
                      </a:endParaRPr>
                    </a:p>
                  </a:txBody>
                  <a:tcPr marL="29845" marR="29845" marT="29845" marB="298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Attribute</a:t>
                      </a:r>
                      <a:endParaRPr lang="en-US" sz="1600" dirty="0">
                        <a:effectLst/>
                        <a:latin typeface="Calibri"/>
                        <a:ea typeface="Calibri"/>
                        <a:cs typeface="Times New Roman"/>
                      </a:endParaRPr>
                    </a:p>
                  </a:txBody>
                  <a:tcPr marL="29845" marR="29845" marT="29845" marB="298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Novice</a:t>
                      </a:r>
                      <a:endParaRPr lang="en-US" sz="1600" dirty="0">
                        <a:effectLst/>
                        <a:latin typeface="Calibri"/>
                        <a:ea typeface="Calibri"/>
                        <a:cs typeface="Times New Roman"/>
                      </a:endParaRPr>
                    </a:p>
                  </a:txBody>
                  <a:tcPr marL="29845" marR="29845" marT="29845" marB="298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effectLst/>
                        </a:rPr>
                        <a:t>Apprentice</a:t>
                      </a:r>
                      <a:endParaRPr lang="en-US" sz="1600">
                        <a:effectLst/>
                        <a:latin typeface="Calibri"/>
                        <a:ea typeface="Calibri"/>
                        <a:cs typeface="Times New Roman"/>
                      </a:endParaRPr>
                    </a:p>
                  </a:txBody>
                  <a:tcPr marL="29845" marR="29845" marT="29845" marB="298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effectLst/>
                        </a:rPr>
                        <a:t>Master</a:t>
                      </a:r>
                      <a:endParaRPr lang="en-US" sz="1600">
                        <a:effectLst/>
                        <a:latin typeface="Calibri"/>
                        <a:ea typeface="Calibri"/>
                        <a:cs typeface="Times New Roman"/>
                      </a:endParaRPr>
                    </a:p>
                  </a:txBody>
                  <a:tcPr marL="29845" marR="29845" marT="29845" marB="298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Expert</a:t>
                      </a:r>
                      <a:endParaRPr lang="en-US" sz="1600" dirty="0">
                        <a:effectLst/>
                        <a:latin typeface="Calibri"/>
                        <a:ea typeface="Calibri"/>
                        <a:cs typeface="Times New Roman"/>
                      </a:endParaRPr>
                    </a:p>
                  </a:txBody>
                  <a:tcPr marL="29845" marR="29845" marT="29845" marB="298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3448">
                <a:tc gridSpan="6">
                  <a:txBody>
                    <a:bodyPr/>
                    <a:lstStyle/>
                    <a:p>
                      <a:pPr marL="0" marR="0">
                        <a:lnSpc>
                          <a:spcPct val="115000"/>
                        </a:lnSpc>
                        <a:spcBef>
                          <a:spcPts val="0"/>
                        </a:spcBef>
                        <a:spcAft>
                          <a:spcPts val="1000"/>
                        </a:spcAft>
                      </a:pPr>
                      <a:r>
                        <a:rPr lang="en-US" sz="1600" u="sng">
                          <a:effectLst/>
                        </a:rPr>
                        <a:t>Problem Criterion</a:t>
                      </a:r>
                      <a:endParaRPr lang="en-US" sz="1600">
                        <a:effectLst/>
                        <a:latin typeface="Calibri"/>
                        <a:ea typeface="Calibri"/>
                        <a:cs typeface="Times New Roman"/>
                      </a:endParaRPr>
                    </a:p>
                  </a:txBody>
                  <a:tcPr marL="29845" marR="29845" marT="29845" marB="29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96294">
                <a:tc>
                  <a:txBody>
                    <a:bodyPr/>
                    <a:lstStyle/>
                    <a:p>
                      <a:pPr marL="0" marR="0">
                        <a:lnSpc>
                          <a:spcPct val="115000"/>
                        </a:lnSpc>
                        <a:spcBef>
                          <a:spcPts val="0"/>
                        </a:spcBef>
                        <a:spcAft>
                          <a:spcPts val="1000"/>
                        </a:spcAft>
                      </a:pPr>
                      <a:r>
                        <a:rPr lang="en-US" sz="1600" dirty="0">
                          <a:effectLst/>
                        </a:rPr>
                        <a:t>Science Journal</a:t>
                      </a:r>
                      <a:endParaRPr lang="en-US" sz="1600" dirty="0">
                        <a:effectLst/>
                        <a:latin typeface="Calibri"/>
                        <a:ea typeface="Calibri"/>
                        <a:cs typeface="Times New Roman"/>
                      </a:endParaRPr>
                    </a:p>
                  </a:txBody>
                  <a:tcPr marL="29845" marR="29845" marT="29845" marB="29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effectLst/>
                        </a:rPr>
                        <a:t>(not stated)</a:t>
                      </a:r>
                      <a:endParaRPr lang="en-US" sz="1600">
                        <a:effectLst/>
                        <a:latin typeface="Calibri"/>
                        <a:ea typeface="Calibri"/>
                        <a:cs typeface="Times New Roman"/>
                      </a:endParaRPr>
                    </a:p>
                  </a:txBody>
                  <a:tcPr marL="29845" marR="29845" marT="29845" marB="29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600" dirty="0">
                          <a:effectLst/>
                        </a:rPr>
                        <a:t>Writing is messy and entries contain spelling errors. Pages are out of order or missing.</a:t>
                      </a:r>
                      <a:endParaRPr lang="en-US" sz="1600" dirty="0">
                        <a:effectLst/>
                        <a:latin typeface="Calibri"/>
                        <a:ea typeface="Calibri"/>
                        <a:cs typeface="Times New Roman"/>
                      </a:endParaRPr>
                    </a:p>
                  </a:txBody>
                  <a:tcPr marL="29845" marR="29845" marT="29845" marB="29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600" dirty="0">
                          <a:effectLst/>
                        </a:rPr>
                        <a:t>Entries are incomplete. There may be some spelling or grammar errors.</a:t>
                      </a:r>
                      <a:endParaRPr lang="en-US" sz="1600" dirty="0">
                        <a:effectLst/>
                        <a:latin typeface="Calibri"/>
                        <a:ea typeface="Calibri"/>
                        <a:cs typeface="Times New Roman"/>
                      </a:endParaRPr>
                    </a:p>
                  </a:txBody>
                  <a:tcPr marL="29845" marR="29845" marT="29845" marB="29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600" dirty="0">
                          <a:effectLst/>
                        </a:rPr>
                        <a:t>Entries contain most of the required elements and are clearly written.</a:t>
                      </a:r>
                      <a:endParaRPr lang="en-US" sz="1600" dirty="0">
                        <a:effectLst/>
                        <a:latin typeface="Calibri"/>
                        <a:ea typeface="Calibri"/>
                        <a:cs typeface="Times New Roman"/>
                      </a:endParaRPr>
                    </a:p>
                  </a:txBody>
                  <a:tcPr marL="29845" marR="29845" marT="29845" marB="29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600" dirty="0">
                          <a:effectLst/>
                        </a:rPr>
                        <a:t>Entries are creatively written. Procedures and results are clearly explained. Journal is well organized </a:t>
                      </a:r>
                      <a:r>
                        <a:rPr lang="en-US" sz="1600" dirty="0" smtClean="0">
                          <a:effectLst/>
                        </a:rPr>
                        <a:t>and presented.</a:t>
                      </a:r>
                      <a:endParaRPr lang="en-US" sz="1600" dirty="0">
                        <a:effectLst/>
                        <a:latin typeface="Calibri"/>
                        <a:ea typeface="Calibri"/>
                        <a:cs typeface="Times New Roman"/>
                      </a:endParaRPr>
                    </a:p>
                  </a:txBody>
                  <a:tcPr marL="29845" marR="29845" marT="29845" marB="29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838200" y="450272"/>
            <a:ext cx="4221075" cy="369332"/>
          </a:xfrm>
          <a:prstGeom prst="rect">
            <a:avLst/>
          </a:prstGeom>
        </p:spPr>
        <p:txBody>
          <a:bodyPr wrap="square">
            <a:spAutoFit/>
          </a:bodyPr>
          <a:lstStyle/>
          <a:p>
            <a:r>
              <a:rPr lang="en-US" b="1" dirty="0"/>
              <a:t>Task: Assessing a Science Journal</a:t>
            </a:r>
            <a:endParaRPr lang="en-US" dirty="0"/>
          </a:p>
        </p:txBody>
      </p:sp>
      <p:sp>
        <p:nvSpPr>
          <p:cNvPr id="7" name="TextBox 6"/>
          <p:cNvSpPr txBox="1"/>
          <p:nvPr/>
        </p:nvSpPr>
        <p:spPr>
          <a:xfrm>
            <a:off x="4038600" y="5956240"/>
            <a:ext cx="8077200" cy="400110"/>
          </a:xfrm>
          <a:prstGeom prst="rect">
            <a:avLst/>
          </a:prstGeom>
          <a:noFill/>
        </p:spPr>
        <p:txBody>
          <a:bodyPr wrap="square" rtlCol="0">
            <a:spAutoFit/>
          </a:bodyPr>
          <a:lstStyle/>
          <a:p>
            <a:pPr algn="r"/>
            <a:r>
              <a:rPr lang="en-US" sz="1000" dirty="0" smtClean="0"/>
              <a:t>From Tierney, R., &amp; Simon, M. (2004). What’s Still Wrong with Rubrics: Focusing on the Consistency of Performance Criteria Across Scale Levels. </a:t>
            </a:r>
            <a:r>
              <a:rPr lang="en-US" sz="1000" i="1" dirty="0" smtClean="0"/>
              <a:t>Practical Assessment, Research, and Evaluation, 9</a:t>
            </a:r>
            <a:r>
              <a:rPr lang="en-US" sz="1000" dirty="0" smtClean="0"/>
              <a:t>. </a:t>
            </a:r>
            <a:r>
              <a:rPr lang="en-US" sz="1000" dirty="0"/>
              <a:t>Online: </a:t>
            </a:r>
            <a:r>
              <a:rPr lang="en-US" sz="1000" dirty="0">
                <a:hlinkClick r:id="rId3"/>
              </a:rPr>
              <a:t>http://</a:t>
            </a:r>
            <a:r>
              <a:rPr lang="en-US" sz="1000" dirty="0" smtClean="0">
                <a:hlinkClick r:id="rId3"/>
              </a:rPr>
              <a:t>pareonline.net/getvn.asp?v=9&amp;n=2</a:t>
            </a:r>
            <a:r>
              <a:rPr lang="en-US" sz="1000" dirty="0" smtClean="0"/>
              <a:t> </a:t>
            </a:r>
            <a:endParaRPr lang="en-US" sz="1000" dirty="0"/>
          </a:p>
        </p:txBody>
      </p:sp>
    </p:spTree>
    <p:extLst>
      <p:ext uri="{BB962C8B-B14F-4D97-AF65-F5344CB8AC3E}">
        <p14:creationId xmlns:p14="http://schemas.microsoft.com/office/powerpoint/2010/main" val="2457132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Design a Rubric</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Look for other rubrics</a:t>
            </a:r>
          </a:p>
          <a:p>
            <a:pPr marL="514350" indent="-514350">
              <a:buFont typeface="+mj-lt"/>
              <a:buAutoNum type="arabicPeriod"/>
            </a:pPr>
            <a:r>
              <a:rPr lang="en-US" dirty="0" smtClean="0"/>
              <a:t>Select the project/assignment to which the rubric will be applied</a:t>
            </a:r>
          </a:p>
          <a:p>
            <a:pPr marL="514350" indent="-514350">
              <a:buFont typeface="+mj-lt"/>
              <a:buAutoNum type="arabicPeriod"/>
            </a:pPr>
            <a:r>
              <a:rPr lang="en-US" dirty="0" smtClean="0"/>
              <a:t>Identify performance criteria</a:t>
            </a:r>
          </a:p>
          <a:p>
            <a:pPr marL="514350" indent="-514350">
              <a:buFont typeface="+mj-lt"/>
              <a:buAutoNum type="arabicPeriod"/>
            </a:pPr>
            <a:r>
              <a:rPr lang="en-US" dirty="0" smtClean="0"/>
              <a:t>Set performance levels (below, meets, exceeds, etc.)</a:t>
            </a:r>
          </a:p>
          <a:p>
            <a:pPr marL="514350" indent="-514350">
              <a:buFont typeface="+mj-lt"/>
              <a:buAutoNum type="arabicPeriod"/>
            </a:pPr>
            <a:r>
              <a:rPr lang="en-US" dirty="0" smtClean="0"/>
              <a:t>Create performance descriptions – start with “A” or “exemplary” work</a:t>
            </a:r>
          </a:p>
          <a:p>
            <a:pPr marL="514350" indent="-514350">
              <a:buFont typeface="+mj-lt"/>
              <a:buAutoNum type="arabicPeriod"/>
            </a:pPr>
            <a:r>
              <a:rPr lang="en-US" dirty="0" smtClean="0"/>
              <a:t>Pilot and experiment with </a:t>
            </a:r>
            <a:r>
              <a:rPr lang="en-US" dirty="0" smtClean="0"/>
              <a:t>the rubric</a:t>
            </a:r>
            <a:endParaRPr lang="en-US" dirty="0"/>
          </a:p>
        </p:txBody>
      </p:sp>
      <p:sp>
        <p:nvSpPr>
          <p:cNvPr id="4" name="Date Placeholder 3"/>
          <p:cNvSpPr>
            <a:spLocks noGrp="1"/>
          </p:cNvSpPr>
          <p:nvPr>
            <p:ph type="dt" sz="half" idx="10"/>
          </p:nvPr>
        </p:nvSpPr>
        <p:spPr/>
        <p:txBody>
          <a:bodyPr/>
          <a:lstStyle/>
          <a:p>
            <a:r>
              <a:rPr lang="en-US" smtClean="0"/>
              <a:t>3/20/2018</a:t>
            </a:r>
            <a:endParaRPr lang="en-US"/>
          </a:p>
        </p:txBody>
      </p:sp>
      <p:sp>
        <p:nvSpPr>
          <p:cNvPr id="5" name="Footer Placeholder 4"/>
          <p:cNvSpPr>
            <a:spLocks noGrp="1"/>
          </p:cNvSpPr>
          <p:nvPr>
            <p:ph type="ftr" sz="quarter" idx="11"/>
          </p:nvPr>
        </p:nvSpPr>
        <p:spPr/>
        <p:txBody>
          <a:bodyPr/>
          <a:lstStyle/>
          <a:p>
            <a:r>
              <a:rPr lang="en-US" smtClean="0"/>
              <a:t>University Assessment Services</a:t>
            </a:r>
            <a:endParaRPr lang="en-US"/>
          </a:p>
        </p:txBody>
      </p:sp>
      <p:sp>
        <p:nvSpPr>
          <p:cNvPr id="6" name="Slide Number Placeholder 5"/>
          <p:cNvSpPr>
            <a:spLocks noGrp="1"/>
          </p:cNvSpPr>
          <p:nvPr>
            <p:ph type="sldNum" sz="quarter" idx="12"/>
          </p:nvPr>
        </p:nvSpPr>
        <p:spPr/>
        <p:txBody>
          <a:bodyPr/>
          <a:lstStyle/>
          <a:p>
            <a:fld id="{E2CC61E0-A87C-48BE-A5B0-1B6F5EF858DA}" type="slidenum">
              <a:rPr lang="en-US" smtClean="0"/>
              <a:t>24</a:t>
            </a:fld>
            <a:endParaRPr lang="en-US"/>
          </a:p>
        </p:txBody>
      </p:sp>
    </p:spTree>
    <p:extLst>
      <p:ext uri="{BB962C8B-B14F-4D97-AF65-F5344CB8AC3E}">
        <p14:creationId xmlns:p14="http://schemas.microsoft.com/office/powerpoint/2010/main" val="1577059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Rubric</a:t>
            </a:r>
            <a:endParaRPr lang="en-US" dirty="0"/>
          </a:p>
        </p:txBody>
      </p:sp>
      <p:sp>
        <p:nvSpPr>
          <p:cNvPr id="4" name="Date Placeholder 3"/>
          <p:cNvSpPr>
            <a:spLocks noGrp="1"/>
          </p:cNvSpPr>
          <p:nvPr>
            <p:ph type="dt" sz="half" idx="10"/>
          </p:nvPr>
        </p:nvSpPr>
        <p:spPr/>
        <p:txBody>
          <a:bodyPr/>
          <a:lstStyle/>
          <a:p>
            <a:r>
              <a:rPr lang="en-US" smtClean="0"/>
              <a:t>3/20/2018</a:t>
            </a:r>
            <a:endParaRPr lang="en-US"/>
          </a:p>
        </p:txBody>
      </p:sp>
      <p:sp>
        <p:nvSpPr>
          <p:cNvPr id="5" name="Footer Placeholder 4"/>
          <p:cNvSpPr>
            <a:spLocks noGrp="1"/>
          </p:cNvSpPr>
          <p:nvPr>
            <p:ph type="ftr" sz="quarter" idx="11"/>
          </p:nvPr>
        </p:nvSpPr>
        <p:spPr/>
        <p:txBody>
          <a:bodyPr/>
          <a:lstStyle/>
          <a:p>
            <a:r>
              <a:rPr lang="en-US" smtClean="0"/>
              <a:t>University Assessment Services</a:t>
            </a:r>
            <a:endParaRPr lang="en-US"/>
          </a:p>
        </p:txBody>
      </p:sp>
      <p:sp>
        <p:nvSpPr>
          <p:cNvPr id="6" name="Slide Number Placeholder 5"/>
          <p:cNvSpPr>
            <a:spLocks noGrp="1"/>
          </p:cNvSpPr>
          <p:nvPr>
            <p:ph type="sldNum" sz="quarter" idx="12"/>
          </p:nvPr>
        </p:nvSpPr>
        <p:spPr/>
        <p:txBody>
          <a:bodyPr/>
          <a:lstStyle/>
          <a:p>
            <a:fld id="{E2CC61E0-A87C-48BE-A5B0-1B6F5EF858DA}" type="slidenum">
              <a:rPr lang="en-US" smtClean="0"/>
              <a:t>25</a:t>
            </a:fld>
            <a:endParaRPr lang="en-US"/>
          </a:p>
        </p:txBody>
      </p:sp>
      <p:pic>
        <p:nvPicPr>
          <p:cNvPr id="8" name="Picture 7"/>
          <p:cNvPicPr>
            <a:picLocks noChangeAspect="1"/>
          </p:cNvPicPr>
          <p:nvPr/>
        </p:nvPicPr>
        <p:blipFill>
          <a:blip r:embed="rId2"/>
          <a:stretch>
            <a:fillRect/>
          </a:stretch>
        </p:blipFill>
        <p:spPr>
          <a:xfrm>
            <a:off x="838199" y="1457581"/>
            <a:ext cx="5532621" cy="4251382"/>
          </a:xfrm>
          <a:prstGeom prst="rect">
            <a:avLst/>
          </a:prstGeom>
        </p:spPr>
      </p:pic>
      <p:pic>
        <p:nvPicPr>
          <p:cNvPr id="9" name="Picture 8"/>
          <p:cNvPicPr>
            <a:picLocks noChangeAspect="1"/>
          </p:cNvPicPr>
          <p:nvPr/>
        </p:nvPicPr>
        <p:blipFill>
          <a:blip r:embed="rId3"/>
          <a:stretch>
            <a:fillRect/>
          </a:stretch>
        </p:blipFill>
        <p:spPr>
          <a:xfrm>
            <a:off x="6926734" y="1679745"/>
            <a:ext cx="4574347" cy="4029218"/>
          </a:xfrm>
          <a:prstGeom prst="rect">
            <a:avLst/>
          </a:prstGeom>
        </p:spPr>
      </p:pic>
    </p:spTree>
    <p:extLst>
      <p:ext uri="{BB962C8B-B14F-4D97-AF65-F5344CB8AC3E}">
        <p14:creationId xmlns:p14="http://schemas.microsoft.com/office/powerpoint/2010/main" val="311656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79418"/>
            <a:ext cx="5099463" cy="4597545"/>
          </a:xfrm>
        </p:spPr>
        <p:txBody>
          <a:bodyPr>
            <a:normAutofit fontScale="92500" lnSpcReduction="20000"/>
          </a:bodyPr>
          <a:lstStyle/>
          <a:p>
            <a:pPr marL="0" indent="0">
              <a:buNone/>
            </a:pPr>
            <a:r>
              <a:rPr lang="en-US" b="1" dirty="0" smtClean="0"/>
              <a:t>Outcome: Presentation Skills</a:t>
            </a:r>
          </a:p>
          <a:p>
            <a:pPr>
              <a:buFont typeface="Wingdings" panose="05000000000000000000" pitchFamily="2" charset="2"/>
              <a:buChar char="q"/>
            </a:pPr>
            <a:r>
              <a:rPr lang="en-US" dirty="0" smtClean="0"/>
              <a:t>Minimal text</a:t>
            </a:r>
          </a:p>
          <a:p>
            <a:pPr>
              <a:buFont typeface="Wingdings" panose="05000000000000000000" pitchFamily="2" charset="2"/>
              <a:buChar char="q"/>
            </a:pPr>
            <a:r>
              <a:rPr lang="en-US" dirty="0" smtClean="0"/>
              <a:t>Clearly labeled tables and figures</a:t>
            </a:r>
          </a:p>
          <a:p>
            <a:pPr>
              <a:buFont typeface="Wingdings" panose="05000000000000000000" pitchFamily="2" charset="2"/>
              <a:buChar char="q"/>
            </a:pPr>
            <a:r>
              <a:rPr lang="en-US" dirty="0" smtClean="0"/>
              <a:t>Appropriate color scheme (no bright or mismatched colors, minimal background, etc.).</a:t>
            </a:r>
          </a:p>
          <a:p>
            <a:pPr>
              <a:buFont typeface="Wingdings" panose="05000000000000000000" pitchFamily="2" charset="2"/>
              <a:buChar char="q"/>
            </a:pPr>
            <a:r>
              <a:rPr lang="en-US" dirty="0" smtClean="0"/>
              <a:t>Numbered slides or handouts</a:t>
            </a:r>
          </a:p>
          <a:p>
            <a:pPr>
              <a:buFont typeface="Wingdings" panose="05000000000000000000" pitchFamily="2" charset="2"/>
              <a:buChar char="q"/>
            </a:pPr>
            <a:r>
              <a:rPr lang="en-US" dirty="0" smtClean="0"/>
              <a:t>Appropriate pace</a:t>
            </a:r>
          </a:p>
          <a:p>
            <a:pPr>
              <a:buFont typeface="Wingdings" panose="05000000000000000000" pitchFamily="2" charset="2"/>
              <a:buChar char="q"/>
            </a:pPr>
            <a:r>
              <a:rPr lang="en-US" dirty="0" smtClean="0"/>
              <a:t>Available hard copies </a:t>
            </a:r>
          </a:p>
          <a:p>
            <a:pPr>
              <a:buFont typeface="Wingdings" panose="05000000000000000000" pitchFamily="2" charset="2"/>
              <a:buChar char="q"/>
            </a:pPr>
            <a:r>
              <a:rPr lang="en-US" dirty="0" smtClean="0"/>
              <a:t>Audience engaged</a:t>
            </a:r>
          </a:p>
          <a:p>
            <a:pPr>
              <a:buFont typeface="Wingdings" panose="05000000000000000000" pitchFamily="2" charset="2"/>
              <a:buChar char="q"/>
            </a:pPr>
            <a:r>
              <a:rPr lang="en-US" dirty="0" smtClean="0"/>
              <a:t>Length of presentation is appropriate</a:t>
            </a:r>
            <a:endParaRPr lang="en-US" dirty="0"/>
          </a:p>
        </p:txBody>
      </p:sp>
      <p:sp>
        <p:nvSpPr>
          <p:cNvPr id="4" name="Date Placeholder 3"/>
          <p:cNvSpPr>
            <a:spLocks noGrp="1"/>
          </p:cNvSpPr>
          <p:nvPr>
            <p:ph type="dt" sz="half" idx="10"/>
          </p:nvPr>
        </p:nvSpPr>
        <p:spPr/>
        <p:txBody>
          <a:bodyPr/>
          <a:lstStyle/>
          <a:p>
            <a:r>
              <a:rPr lang="en-US" smtClean="0"/>
              <a:t>3/20/2018</a:t>
            </a:r>
            <a:endParaRPr lang="en-US"/>
          </a:p>
        </p:txBody>
      </p:sp>
      <p:sp>
        <p:nvSpPr>
          <p:cNvPr id="5" name="Footer Placeholder 4"/>
          <p:cNvSpPr>
            <a:spLocks noGrp="1"/>
          </p:cNvSpPr>
          <p:nvPr>
            <p:ph type="ftr" sz="quarter" idx="11"/>
          </p:nvPr>
        </p:nvSpPr>
        <p:spPr/>
        <p:txBody>
          <a:bodyPr/>
          <a:lstStyle/>
          <a:p>
            <a:r>
              <a:rPr lang="en-US" smtClean="0"/>
              <a:t>University Assessment Services</a:t>
            </a:r>
            <a:endParaRPr lang="en-US"/>
          </a:p>
        </p:txBody>
      </p:sp>
      <p:sp>
        <p:nvSpPr>
          <p:cNvPr id="6" name="Slide Number Placeholder 5"/>
          <p:cNvSpPr>
            <a:spLocks noGrp="1"/>
          </p:cNvSpPr>
          <p:nvPr>
            <p:ph type="sldNum" sz="quarter" idx="12"/>
          </p:nvPr>
        </p:nvSpPr>
        <p:spPr/>
        <p:txBody>
          <a:bodyPr/>
          <a:lstStyle/>
          <a:p>
            <a:fld id="{E2CC61E0-A87C-48BE-A5B0-1B6F5EF858DA}" type="slidenum">
              <a:rPr lang="en-US" smtClean="0"/>
              <a:t>26</a:t>
            </a:fld>
            <a:endParaRPr lang="en-US"/>
          </a:p>
        </p:txBody>
      </p:sp>
      <p:sp>
        <p:nvSpPr>
          <p:cNvPr id="7" name="Title 1"/>
          <p:cNvSpPr txBox="1">
            <a:spLocks noGrp="1"/>
          </p:cNvSpPr>
          <p:nvPr>
            <p:ph type="title"/>
          </p:nvPr>
        </p:nvSpPr>
        <p:spPr>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Checklist Rubric</a:t>
            </a:r>
            <a:endParaRPr lang="en-US" sz="3600" dirty="0">
              <a:solidFill>
                <a:srgbClr val="FF0000"/>
              </a:solidFill>
            </a:endParaRPr>
          </a:p>
        </p:txBody>
      </p:sp>
      <p:pic>
        <p:nvPicPr>
          <p:cNvPr id="8" name="Picture 7"/>
          <p:cNvPicPr>
            <a:picLocks noChangeAspect="1"/>
          </p:cNvPicPr>
          <p:nvPr/>
        </p:nvPicPr>
        <p:blipFill>
          <a:blip r:embed="rId3"/>
          <a:stretch>
            <a:fillRect/>
          </a:stretch>
        </p:blipFill>
        <p:spPr>
          <a:xfrm>
            <a:off x="5937662" y="1271464"/>
            <a:ext cx="4867275" cy="4410075"/>
          </a:xfrm>
          <a:prstGeom prst="rect">
            <a:avLst/>
          </a:prstGeom>
        </p:spPr>
      </p:pic>
      <p:sp>
        <p:nvSpPr>
          <p:cNvPr id="9" name="TextBox 8"/>
          <p:cNvSpPr txBox="1"/>
          <p:nvPr/>
        </p:nvSpPr>
        <p:spPr>
          <a:xfrm>
            <a:off x="5937662" y="5789438"/>
            <a:ext cx="4708937" cy="400110"/>
          </a:xfrm>
          <a:prstGeom prst="rect">
            <a:avLst/>
          </a:prstGeom>
          <a:noFill/>
        </p:spPr>
        <p:txBody>
          <a:bodyPr wrap="square" rtlCol="0">
            <a:spAutoFit/>
          </a:bodyPr>
          <a:lstStyle/>
          <a:p>
            <a:r>
              <a:rPr lang="en-US" sz="1000" dirty="0" smtClean="0"/>
              <a:t>Jonathan Underwood, </a:t>
            </a:r>
            <a:r>
              <a:rPr lang="en-US" sz="1000" dirty="0"/>
              <a:t>Tuskegee University, </a:t>
            </a:r>
            <a:r>
              <a:rPr lang="en-US" sz="1000" dirty="0">
                <a:hlinkClick r:id="rId4"/>
              </a:rPr>
              <a:t>https://</a:t>
            </a:r>
            <a:r>
              <a:rPr lang="en-US" sz="1000" dirty="0" smtClean="0">
                <a:hlinkClick r:id="rId4"/>
              </a:rPr>
              <a:t>www.slideshare.net/JonathanUnderwood1/apa-style-checklist</a:t>
            </a:r>
            <a:r>
              <a:rPr lang="en-US" sz="1000" dirty="0" smtClean="0"/>
              <a:t> </a:t>
            </a:r>
            <a:endParaRPr lang="en-US" sz="1000" dirty="0"/>
          </a:p>
        </p:txBody>
      </p:sp>
    </p:spTree>
    <p:extLst>
      <p:ext uri="{BB962C8B-B14F-4D97-AF65-F5344CB8AC3E}">
        <p14:creationId xmlns:p14="http://schemas.microsoft.com/office/powerpoint/2010/main" val="2928643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 Basic Rubric</a:t>
            </a:r>
            <a:endParaRPr lang="en-US" dirty="0"/>
          </a:p>
        </p:txBody>
      </p:sp>
      <p:sp>
        <p:nvSpPr>
          <p:cNvPr id="3" name="Content Placeholder 2"/>
          <p:cNvSpPr>
            <a:spLocks noGrp="1"/>
          </p:cNvSpPr>
          <p:nvPr>
            <p:ph idx="1"/>
          </p:nvPr>
        </p:nvSpPr>
        <p:spPr>
          <a:xfrm>
            <a:off x="838200" y="1690688"/>
            <a:ext cx="11077074" cy="914650"/>
          </a:xfrm>
        </p:spPr>
        <p:txBody>
          <a:bodyPr>
            <a:noAutofit/>
          </a:bodyPr>
          <a:lstStyle/>
          <a:p>
            <a:pPr marL="0" indent="0">
              <a:buNone/>
            </a:pPr>
            <a:r>
              <a:rPr lang="en-US" sz="3200" dirty="0" smtClean="0"/>
              <a:t>A rubric is a scoring tool that lays out specific expectations for an assignment or project. It lists the things you look for when evaluating student work.</a:t>
            </a:r>
            <a:endParaRPr lang="en-US" sz="3200" dirty="0"/>
          </a:p>
        </p:txBody>
      </p:sp>
      <p:sp>
        <p:nvSpPr>
          <p:cNvPr id="5" name="TextBox 4"/>
          <p:cNvSpPr txBox="1"/>
          <p:nvPr/>
        </p:nvSpPr>
        <p:spPr>
          <a:xfrm>
            <a:off x="5598854" y="5803622"/>
            <a:ext cx="4728411" cy="261610"/>
          </a:xfrm>
          <a:prstGeom prst="rect">
            <a:avLst/>
          </a:prstGeom>
          <a:noFill/>
        </p:spPr>
        <p:txBody>
          <a:bodyPr wrap="square" rtlCol="0">
            <a:spAutoFit/>
          </a:bodyPr>
          <a:lstStyle/>
          <a:p>
            <a:pPr algn="r"/>
            <a:r>
              <a:rPr lang="en-US" sz="1100" i="1" dirty="0" smtClean="0"/>
              <a:t>From University of Rhode Island, General Education Rubrics, June 2015 </a:t>
            </a:r>
            <a:endParaRPr lang="en-US" sz="1100" i="1" dirty="0"/>
          </a:p>
        </p:txBody>
      </p:sp>
      <p:sp>
        <p:nvSpPr>
          <p:cNvPr id="7" name="Date Placeholder 6"/>
          <p:cNvSpPr>
            <a:spLocks noGrp="1"/>
          </p:cNvSpPr>
          <p:nvPr>
            <p:ph type="dt" sz="half" idx="10"/>
          </p:nvPr>
        </p:nvSpPr>
        <p:spPr/>
        <p:txBody>
          <a:bodyPr/>
          <a:lstStyle/>
          <a:p>
            <a:r>
              <a:rPr lang="en-US" smtClean="0"/>
              <a:t>3/20/2018</a:t>
            </a:r>
            <a:endParaRPr lang="en-US"/>
          </a:p>
        </p:txBody>
      </p:sp>
      <p:sp>
        <p:nvSpPr>
          <p:cNvPr id="8" name="Footer Placeholder 7"/>
          <p:cNvSpPr>
            <a:spLocks noGrp="1"/>
          </p:cNvSpPr>
          <p:nvPr>
            <p:ph type="ftr" sz="quarter" idx="11"/>
          </p:nvPr>
        </p:nvSpPr>
        <p:spPr/>
        <p:txBody>
          <a:bodyPr/>
          <a:lstStyle/>
          <a:p>
            <a:r>
              <a:rPr lang="en-US" smtClean="0"/>
              <a:t>University Assessment Services</a:t>
            </a:r>
            <a:endParaRPr lang="en-US"/>
          </a:p>
        </p:txBody>
      </p:sp>
      <p:sp>
        <p:nvSpPr>
          <p:cNvPr id="9" name="Slide Number Placeholder 8"/>
          <p:cNvSpPr>
            <a:spLocks noGrp="1"/>
          </p:cNvSpPr>
          <p:nvPr>
            <p:ph type="sldNum" sz="quarter" idx="12"/>
          </p:nvPr>
        </p:nvSpPr>
        <p:spPr/>
        <p:txBody>
          <a:bodyPr/>
          <a:lstStyle/>
          <a:p>
            <a:fld id="{E2CC61E0-A87C-48BE-A5B0-1B6F5EF858DA}" type="slidenum">
              <a:rPr lang="en-US" smtClean="0"/>
              <a:t>3</a:t>
            </a:fld>
            <a:endParaRPr lang="en-US"/>
          </a:p>
        </p:txBody>
      </p:sp>
      <p:pic>
        <p:nvPicPr>
          <p:cNvPr id="10" name="Picture 9"/>
          <p:cNvPicPr>
            <a:picLocks noChangeAspect="1"/>
          </p:cNvPicPr>
          <p:nvPr/>
        </p:nvPicPr>
        <p:blipFill>
          <a:blip r:embed="rId3"/>
          <a:stretch>
            <a:fillRect/>
          </a:stretch>
        </p:blipFill>
        <p:spPr>
          <a:xfrm>
            <a:off x="2030990" y="3298547"/>
            <a:ext cx="8296275" cy="2505075"/>
          </a:xfrm>
          <a:prstGeom prst="rect">
            <a:avLst/>
          </a:prstGeom>
        </p:spPr>
      </p:pic>
    </p:spTree>
    <p:extLst>
      <p:ext uri="{BB962C8B-B14F-4D97-AF65-F5344CB8AC3E}">
        <p14:creationId xmlns:p14="http://schemas.microsoft.com/office/powerpoint/2010/main" val="1085751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656"/>
            <a:ext cx="10515600" cy="1325563"/>
          </a:xfrm>
          <a:solidFill>
            <a:srgbClr val="00B0F0"/>
          </a:solidFill>
        </p:spPr>
        <p:txBody>
          <a:bodyPr>
            <a:normAutofit/>
          </a:bodyPr>
          <a:lstStyle/>
          <a:p>
            <a:r>
              <a:rPr lang="en-US" sz="6600" dirty="0" smtClean="0"/>
              <a:t>Residence Hall</a:t>
            </a:r>
            <a:endParaRPr lang="en-US" sz="6600" dirty="0"/>
          </a:p>
        </p:txBody>
      </p:sp>
      <p:sp>
        <p:nvSpPr>
          <p:cNvPr id="4" name="Date Placeholder 3"/>
          <p:cNvSpPr>
            <a:spLocks noGrp="1"/>
          </p:cNvSpPr>
          <p:nvPr>
            <p:ph type="dt" sz="half" idx="10"/>
          </p:nvPr>
        </p:nvSpPr>
        <p:spPr/>
        <p:txBody>
          <a:bodyPr/>
          <a:lstStyle/>
          <a:p>
            <a:r>
              <a:rPr lang="en-US" smtClean="0"/>
              <a:t>3/20/2018</a:t>
            </a:r>
            <a:endParaRPr lang="en-US"/>
          </a:p>
        </p:txBody>
      </p:sp>
      <p:sp>
        <p:nvSpPr>
          <p:cNvPr id="5" name="Footer Placeholder 4"/>
          <p:cNvSpPr>
            <a:spLocks noGrp="1"/>
          </p:cNvSpPr>
          <p:nvPr>
            <p:ph type="ftr" sz="quarter" idx="11"/>
          </p:nvPr>
        </p:nvSpPr>
        <p:spPr/>
        <p:txBody>
          <a:bodyPr/>
          <a:lstStyle/>
          <a:p>
            <a:r>
              <a:rPr lang="en-US" smtClean="0"/>
              <a:t>University Assessment Services</a:t>
            </a:r>
            <a:endParaRPr lang="en-US"/>
          </a:p>
        </p:txBody>
      </p:sp>
      <p:sp>
        <p:nvSpPr>
          <p:cNvPr id="6" name="Slide Number Placeholder 5"/>
          <p:cNvSpPr>
            <a:spLocks noGrp="1"/>
          </p:cNvSpPr>
          <p:nvPr>
            <p:ph type="sldNum" sz="quarter" idx="12"/>
          </p:nvPr>
        </p:nvSpPr>
        <p:spPr/>
        <p:txBody>
          <a:bodyPr/>
          <a:lstStyle/>
          <a:p>
            <a:fld id="{E2CC61E0-A87C-48BE-A5B0-1B6F5EF858DA}" type="slidenum">
              <a:rPr lang="en-US" smtClean="0"/>
              <a:t>4</a:t>
            </a:fld>
            <a:endParaRPr lang="en-US"/>
          </a:p>
        </p:txBody>
      </p:sp>
      <p:pic>
        <p:nvPicPr>
          <p:cNvPr id="1026" name="Picture 2" descr="Image result for watterson hall ilst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2907" y="1815157"/>
            <a:ext cx="3970893" cy="29781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815156"/>
            <a:ext cx="2743200" cy="3785616"/>
          </a:xfrm>
          <a:prstGeom prst="rect">
            <a:avLst/>
          </a:prstGeom>
          <a:solidFill>
            <a:schemeClr val="accent1">
              <a:lumMod val="40000"/>
              <a:lumOff val="60000"/>
            </a:schemeClr>
          </a:solidFill>
        </p:spPr>
        <p:txBody>
          <a:bodyPr wrap="square">
            <a:spAutoFit/>
          </a:bodyPr>
          <a:lstStyle/>
          <a:p>
            <a:r>
              <a:rPr lang="en-US" sz="3200" dirty="0" smtClean="0"/>
              <a:t>Outcome: </a:t>
            </a:r>
          </a:p>
          <a:p>
            <a:r>
              <a:rPr lang="en-US" sz="3200" dirty="0" smtClean="0"/>
              <a:t>Personal </a:t>
            </a:r>
            <a:r>
              <a:rPr lang="en-US" sz="3200" dirty="0" smtClean="0"/>
              <a:t>Life Management Skills </a:t>
            </a:r>
            <a:r>
              <a:rPr lang="en-US" sz="3200" dirty="0"/>
              <a:t>in a Residence </a:t>
            </a:r>
            <a:r>
              <a:rPr lang="en-US" sz="3200" dirty="0" smtClean="0"/>
              <a:t>Hall</a:t>
            </a:r>
          </a:p>
          <a:p>
            <a:endParaRPr lang="en-US" sz="2400" dirty="0"/>
          </a:p>
          <a:p>
            <a:endParaRPr lang="en-US" sz="2400" dirty="0" smtClean="0"/>
          </a:p>
          <a:p>
            <a:endParaRPr lang="en-US" sz="2400" dirty="0" smtClean="0"/>
          </a:p>
        </p:txBody>
      </p:sp>
      <p:sp>
        <p:nvSpPr>
          <p:cNvPr id="9" name="Rectangle 8"/>
          <p:cNvSpPr/>
          <p:nvPr/>
        </p:nvSpPr>
        <p:spPr>
          <a:xfrm>
            <a:off x="3979399" y="1815157"/>
            <a:ext cx="3077950" cy="3785652"/>
          </a:xfrm>
          <a:prstGeom prst="rect">
            <a:avLst/>
          </a:prstGeom>
          <a:solidFill>
            <a:schemeClr val="accent1">
              <a:lumMod val="40000"/>
              <a:lumOff val="60000"/>
            </a:schemeClr>
          </a:solidFill>
        </p:spPr>
        <p:txBody>
          <a:bodyPr wrap="square">
            <a:spAutoFit/>
          </a:bodyPr>
          <a:lstStyle/>
          <a:p>
            <a:pPr marL="457200" indent="-457200">
              <a:buAutoNum type="arabicPeriod"/>
            </a:pPr>
            <a:r>
              <a:rPr lang="en-US" sz="2000" dirty="0" smtClean="0"/>
              <a:t>Time Management</a:t>
            </a:r>
          </a:p>
          <a:p>
            <a:pPr marL="457200" indent="-457200">
              <a:buAutoNum type="arabicPeriod"/>
            </a:pPr>
            <a:r>
              <a:rPr lang="en-US" sz="2000" dirty="0" smtClean="0"/>
              <a:t>Respecting Rules &amp; Policies</a:t>
            </a:r>
          </a:p>
          <a:p>
            <a:pPr marL="457200" indent="-457200">
              <a:buAutoNum type="arabicPeriod"/>
            </a:pPr>
            <a:r>
              <a:rPr lang="en-US" sz="2000" dirty="0" smtClean="0"/>
              <a:t>Room Cleanliness &amp; Safety</a:t>
            </a:r>
          </a:p>
          <a:p>
            <a:pPr marL="457200" indent="-457200">
              <a:buAutoNum type="arabicPeriod"/>
            </a:pPr>
            <a:r>
              <a:rPr lang="en-US" sz="2000" dirty="0" smtClean="0"/>
              <a:t>Getting Along with Roommate</a:t>
            </a:r>
          </a:p>
          <a:p>
            <a:pPr marL="457200" indent="-457200">
              <a:buAutoNum type="arabicPeriod"/>
            </a:pPr>
            <a:r>
              <a:rPr lang="en-US" sz="2000" dirty="0" smtClean="0"/>
              <a:t>Respecting Communal Property</a:t>
            </a:r>
          </a:p>
          <a:p>
            <a:pPr marL="457200" indent="-457200">
              <a:buAutoNum type="arabicPeriod"/>
            </a:pPr>
            <a:endParaRPr lang="en-US" sz="2000" dirty="0" smtClean="0"/>
          </a:p>
          <a:p>
            <a:endParaRPr lang="en-US" sz="2000" dirty="0"/>
          </a:p>
          <a:p>
            <a:endParaRPr lang="en-US" sz="2000" dirty="0" smtClean="0"/>
          </a:p>
        </p:txBody>
      </p:sp>
      <p:sp>
        <p:nvSpPr>
          <p:cNvPr id="10" name="Rectangle 9"/>
          <p:cNvSpPr/>
          <p:nvPr/>
        </p:nvSpPr>
        <p:spPr>
          <a:xfrm>
            <a:off x="7382907" y="4892923"/>
            <a:ext cx="3970893" cy="707886"/>
          </a:xfrm>
          <a:prstGeom prst="rect">
            <a:avLst/>
          </a:prstGeom>
          <a:solidFill>
            <a:schemeClr val="accent1">
              <a:lumMod val="40000"/>
              <a:lumOff val="60000"/>
            </a:schemeClr>
          </a:solidFill>
        </p:spPr>
        <p:txBody>
          <a:bodyPr wrap="square">
            <a:spAutoFit/>
          </a:bodyPr>
          <a:lstStyle/>
          <a:p>
            <a:r>
              <a:rPr lang="en-US" sz="2000" dirty="0" smtClean="0"/>
              <a:t>Four staff assess 20 randomly selected rooms</a:t>
            </a:r>
          </a:p>
        </p:txBody>
      </p:sp>
      <p:grpSp>
        <p:nvGrpSpPr>
          <p:cNvPr id="11" name="Group 10"/>
          <p:cNvGrpSpPr/>
          <p:nvPr/>
        </p:nvGrpSpPr>
        <p:grpSpPr>
          <a:xfrm>
            <a:off x="8097249" y="2151294"/>
            <a:ext cx="799192" cy="853009"/>
            <a:chOff x="222250" y="274638"/>
            <a:chExt cx="2032000" cy="2042875"/>
          </a:xfrm>
        </p:grpSpPr>
        <p:sp>
          <p:nvSpPr>
            <p:cNvPr id="12" name="Smiley Face 11"/>
            <p:cNvSpPr/>
            <p:nvPr/>
          </p:nvSpPr>
          <p:spPr>
            <a:xfrm>
              <a:off x="508000" y="274638"/>
              <a:ext cx="1460500" cy="1379489"/>
            </a:xfrm>
            <a:prstGeom prst="smileyFac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TextBox 12"/>
            <p:cNvSpPr txBox="1"/>
            <p:nvPr/>
          </p:nvSpPr>
          <p:spPr>
            <a:xfrm>
              <a:off x="222250" y="1654127"/>
              <a:ext cx="2032000" cy="663386"/>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Jane</a:t>
              </a:r>
              <a:endParaRPr lang="en-US" sz="1200" dirty="0"/>
            </a:p>
          </p:txBody>
        </p:sp>
      </p:grpSp>
      <p:grpSp>
        <p:nvGrpSpPr>
          <p:cNvPr id="14" name="Group 13"/>
          <p:cNvGrpSpPr/>
          <p:nvPr/>
        </p:nvGrpSpPr>
        <p:grpSpPr>
          <a:xfrm>
            <a:off x="9836228" y="2085337"/>
            <a:ext cx="830765" cy="854299"/>
            <a:chOff x="222250" y="274638"/>
            <a:chExt cx="2032000" cy="1968209"/>
          </a:xfrm>
        </p:grpSpPr>
        <p:sp>
          <p:nvSpPr>
            <p:cNvPr id="15" name="Smiley Face 14"/>
            <p:cNvSpPr/>
            <p:nvPr/>
          </p:nvSpPr>
          <p:spPr>
            <a:xfrm>
              <a:off x="508000" y="274638"/>
              <a:ext cx="1460500" cy="1379489"/>
            </a:xfrm>
            <a:prstGeom prst="smileyFace">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6" name="TextBox 15"/>
            <p:cNvSpPr txBox="1"/>
            <p:nvPr/>
          </p:nvSpPr>
          <p:spPr>
            <a:xfrm>
              <a:off x="222250" y="1654128"/>
              <a:ext cx="2032000" cy="588719"/>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smtClean="0"/>
                <a:t>Tom</a:t>
              </a:r>
              <a:endParaRPr lang="en-US" sz="1200" dirty="0"/>
            </a:p>
          </p:txBody>
        </p:sp>
      </p:grpSp>
      <p:grpSp>
        <p:nvGrpSpPr>
          <p:cNvPr id="17" name="Group 16"/>
          <p:cNvGrpSpPr/>
          <p:nvPr/>
        </p:nvGrpSpPr>
        <p:grpSpPr>
          <a:xfrm>
            <a:off x="8129436" y="3356539"/>
            <a:ext cx="734815" cy="806610"/>
            <a:chOff x="222250" y="274638"/>
            <a:chExt cx="2032000" cy="2100996"/>
          </a:xfrm>
        </p:grpSpPr>
        <p:sp>
          <p:nvSpPr>
            <p:cNvPr id="18" name="Smiley Face 17"/>
            <p:cNvSpPr/>
            <p:nvPr/>
          </p:nvSpPr>
          <p:spPr>
            <a:xfrm>
              <a:off x="508000" y="274638"/>
              <a:ext cx="1460500" cy="1379489"/>
            </a:xfrm>
            <a:prstGeom prst="smileyFac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TextBox 18"/>
            <p:cNvSpPr txBox="1"/>
            <p:nvPr/>
          </p:nvSpPr>
          <p:spPr>
            <a:xfrm>
              <a:off x="222250" y="1654128"/>
              <a:ext cx="2032000" cy="721506"/>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Bill</a:t>
              </a:r>
              <a:endParaRPr lang="en-US" sz="1200" dirty="0"/>
            </a:p>
          </p:txBody>
        </p:sp>
      </p:grpSp>
      <p:grpSp>
        <p:nvGrpSpPr>
          <p:cNvPr id="20" name="Group 19"/>
          <p:cNvGrpSpPr/>
          <p:nvPr/>
        </p:nvGrpSpPr>
        <p:grpSpPr>
          <a:xfrm>
            <a:off x="9816775" y="3243902"/>
            <a:ext cx="850218" cy="916806"/>
            <a:chOff x="222250" y="274638"/>
            <a:chExt cx="2032000" cy="2063891"/>
          </a:xfrm>
        </p:grpSpPr>
        <p:sp>
          <p:nvSpPr>
            <p:cNvPr id="21" name="Smiley Face 20"/>
            <p:cNvSpPr/>
            <p:nvPr/>
          </p:nvSpPr>
          <p:spPr>
            <a:xfrm>
              <a:off x="508000" y="274638"/>
              <a:ext cx="1460500" cy="1379489"/>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TextBox 21"/>
            <p:cNvSpPr txBox="1"/>
            <p:nvPr/>
          </p:nvSpPr>
          <p:spPr>
            <a:xfrm>
              <a:off x="222250" y="1654128"/>
              <a:ext cx="2032000" cy="6844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Melanie</a:t>
              </a:r>
              <a:endParaRPr lang="en-US" sz="1200" dirty="0"/>
            </a:p>
          </p:txBody>
        </p:sp>
      </p:grpSp>
    </p:spTree>
    <p:extLst>
      <p:ext uri="{BB962C8B-B14F-4D97-AF65-F5344CB8AC3E}">
        <p14:creationId xmlns:p14="http://schemas.microsoft.com/office/powerpoint/2010/main" val="428957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right)">
                                      <p:cBhvr>
                                        <p:cTn id="17" dur="500"/>
                                        <p:tgtEl>
                                          <p:spTgt spid="1026"/>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22" presetClass="entr" presetSubtype="2"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par>
                                <p:cTn id="27" presetID="22" presetClass="entr" presetSubtype="2"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par>
                                <p:cTn id="30" presetID="22" presetClass="entr" presetSubtype="2"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righ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46A2-1A7A-490A-BDAA-238834EEE67A}" type="datetime1">
              <a:rPr lang="en-US" smtClean="0"/>
              <a:t>3/20/2018</a:t>
            </a:fld>
            <a:endParaRPr lang="en-US"/>
          </a:p>
        </p:txBody>
      </p:sp>
      <p:sp>
        <p:nvSpPr>
          <p:cNvPr id="3" name="Footer Placeholder 2"/>
          <p:cNvSpPr>
            <a:spLocks noGrp="1"/>
          </p:cNvSpPr>
          <p:nvPr>
            <p:ph type="ftr" sz="quarter" idx="11"/>
          </p:nvPr>
        </p:nvSpPr>
        <p:spPr/>
        <p:txBody>
          <a:bodyPr/>
          <a:lstStyle/>
          <a:p>
            <a:r>
              <a:rPr lang="en-US" smtClean="0"/>
              <a:t>R. Smith, Illinois St. Univ. EAF 411, Summer 2017</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5</a:t>
            </a:fld>
            <a:endParaRPr lang="en-US"/>
          </a:p>
        </p:txBody>
      </p:sp>
      <p:sp>
        <p:nvSpPr>
          <p:cNvPr id="5" name="Title 1"/>
          <p:cNvSpPr txBox="1">
            <a:spLocks/>
          </p:cNvSpPr>
          <p:nvPr/>
        </p:nvSpPr>
        <p:spPr>
          <a:xfrm>
            <a:off x="2624448" y="310452"/>
            <a:ext cx="8513452"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Checklist Rubric</a:t>
            </a:r>
            <a:endParaRPr lang="en-US" sz="3600" dirty="0">
              <a:solidFill>
                <a:srgbClr val="FF0000"/>
              </a:solidFill>
            </a:endParaRPr>
          </a:p>
        </p:txBody>
      </p:sp>
      <p:sp>
        <p:nvSpPr>
          <p:cNvPr id="6" name="Content Placeholder 2"/>
          <p:cNvSpPr txBox="1">
            <a:spLocks/>
          </p:cNvSpPr>
          <p:nvPr/>
        </p:nvSpPr>
        <p:spPr>
          <a:xfrm>
            <a:off x="2624448" y="1161116"/>
            <a:ext cx="9210067" cy="49387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Outcome: Personal Management of Life Tasks in a Residence Hall</a:t>
            </a:r>
          </a:p>
        </p:txBody>
      </p:sp>
      <p:graphicFrame>
        <p:nvGraphicFramePr>
          <p:cNvPr id="7" name="Content Placeholder 4"/>
          <p:cNvGraphicFramePr>
            <a:graphicFrameLocks/>
          </p:cNvGraphicFramePr>
          <p:nvPr>
            <p:extLst>
              <p:ext uri="{D42A27DB-BD31-4B8C-83A1-F6EECF244321}">
                <p14:modId xmlns:p14="http://schemas.microsoft.com/office/powerpoint/2010/main" val="3268929598"/>
              </p:ext>
            </p:extLst>
          </p:nvPr>
        </p:nvGraphicFramePr>
        <p:xfrm>
          <a:off x="2757784" y="2176440"/>
          <a:ext cx="7224416" cy="3200400"/>
        </p:xfrm>
        <a:graphic>
          <a:graphicData uri="http://schemas.openxmlformats.org/drawingml/2006/table">
            <a:tbl>
              <a:tblPr firstRow="1" bandRow="1">
                <a:tableStyleId>{5C22544A-7EE6-4342-B048-85BDC9FD1C3A}</a:tableStyleId>
              </a:tblPr>
              <a:tblGrid>
                <a:gridCol w="3612208">
                  <a:extLst>
                    <a:ext uri="{9D8B030D-6E8A-4147-A177-3AD203B41FA5}">
                      <a16:colId xmlns:a16="http://schemas.microsoft.com/office/drawing/2014/main" val="20000"/>
                    </a:ext>
                  </a:extLst>
                </a:gridCol>
                <a:gridCol w="3612208">
                  <a:extLst>
                    <a:ext uri="{9D8B030D-6E8A-4147-A177-3AD203B41FA5}">
                      <a16:colId xmlns:a16="http://schemas.microsoft.com/office/drawing/2014/main" val="20001"/>
                    </a:ext>
                  </a:extLst>
                </a:gridCol>
              </a:tblGrid>
              <a:tr h="533400">
                <a:tc>
                  <a:txBody>
                    <a:bodyPr/>
                    <a:lstStyle/>
                    <a:p>
                      <a:pPr algn="ctr"/>
                      <a:r>
                        <a:rPr lang="en-US" dirty="0"/>
                        <a:t>Area</a:t>
                      </a:r>
                    </a:p>
                  </a:txBody>
                  <a:tcPr anchor="ctr"/>
                </a:tc>
                <a:tc>
                  <a:txBody>
                    <a:bodyPr/>
                    <a:lstStyle/>
                    <a:p>
                      <a:pPr algn="ctr"/>
                      <a:r>
                        <a:rPr lang="en-US" dirty="0"/>
                        <a:t>Present?</a:t>
                      </a:r>
                    </a:p>
                  </a:txBody>
                  <a:tcPr anchor="ctr"/>
                </a:tc>
                <a:extLst>
                  <a:ext uri="{0D108BD9-81ED-4DB2-BD59-A6C34878D82A}">
                    <a16:rowId xmlns:a16="http://schemas.microsoft.com/office/drawing/2014/main" val="10000"/>
                  </a:ext>
                </a:extLst>
              </a:tr>
              <a:tr h="533400">
                <a:tc>
                  <a:txBody>
                    <a:bodyPr/>
                    <a:lstStyle/>
                    <a:p>
                      <a:pPr algn="l"/>
                      <a:r>
                        <a:rPr lang="en-US" dirty="0"/>
                        <a:t>Time Management</a:t>
                      </a:r>
                    </a:p>
                  </a:txBody>
                  <a:tcPr anchor="ctr"/>
                </a:tc>
                <a:tc>
                  <a:txBody>
                    <a:bodyPr/>
                    <a:lstStyle/>
                    <a:p>
                      <a:pPr algn="ctr"/>
                      <a:endParaRPr lang="en-US" dirty="0"/>
                    </a:p>
                  </a:txBody>
                  <a:tcPr anchor="ctr"/>
                </a:tc>
                <a:extLst>
                  <a:ext uri="{0D108BD9-81ED-4DB2-BD59-A6C34878D82A}">
                    <a16:rowId xmlns:a16="http://schemas.microsoft.com/office/drawing/2014/main" val="10001"/>
                  </a:ext>
                </a:extLst>
              </a:tr>
              <a:tr h="533400">
                <a:tc>
                  <a:txBody>
                    <a:bodyPr/>
                    <a:lstStyle/>
                    <a:p>
                      <a:pPr algn="l"/>
                      <a:r>
                        <a:rPr lang="en-US" sz="1800" dirty="0"/>
                        <a:t>Respecting Rules &amp; Policies</a:t>
                      </a:r>
                    </a:p>
                  </a:txBody>
                  <a:tcPr anchor="ctr"/>
                </a:tc>
                <a:tc>
                  <a:txBody>
                    <a:bodyPr/>
                    <a:lstStyle/>
                    <a:p>
                      <a:pPr algn="ctr"/>
                      <a:endParaRPr lang="en-US" dirty="0"/>
                    </a:p>
                  </a:txBody>
                  <a:tcPr anchor="ctr"/>
                </a:tc>
                <a:extLst>
                  <a:ext uri="{0D108BD9-81ED-4DB2-BD59-A6C34878D82A}">
                    <a16:rowId xmlns:a16="http://schemas.microsoft.com/office/drawing/2014/main" val="10002"/>
                  </a:ext>
                </a:extLst>
              </a:tr>
              <a:tr h="533400">
                <a:tc>
                  <a:txBody>
                    <a:bodyPr/>
                    <a:lstStyle/>
                    <a:p>
                      <a:pPr algn="l"/>
                      <a:r>
                        <a:rPr lang="en-US" dirty="0"/>
                        <a:t>Room</a:t>
                      </a:r>
                      <a:r>
                        <a:rPr lang="en-US" baseline="0" dirty="0"/>
                        <a:t> </a:t>
                      </a:r>
                      <a:r>
                        <a:rPr lang="en-US" baseline="0" dirty="0" smtClean="0"/>
                        <a:t>Cleanliness &amp; Safety</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3"/>
                  </a:ext>
                </a:extLst>
              </a:tr>
              <a:tr h="533400">
                <a:tc>
                  <a:txBody>
                    <a:bodyPr/>
                    <a:lstStyle/>
                    <a:p>
                      <a:pPr algn="l"/>
                      <a:r>
                        <a:rPr lang="en-US" dirty="0"/>
                        <a:t>Getting Along with Roommate</a:t>
                      </a:r>
                    </a:p>
                  </a:txBody>
                  <a:tcPr anchor="ctr"/>
                </a:tc>
                <a:tc>
                  <a:txBody>
                    <a:bodyPr/>
                    <a:lstStyle/>
                    <a:p>
                      <a:pPr algn="ctr"/>
                      <a:endParaRPr lang="en-US" dirty="0"/>
                    </a:p>
                  </a:txBody>
                  <a:tcPr anchor="ctr"/>
                </a:tc>
                <a:extLst>
                  <a:ext uri="{0D108BD9-81ED-4DB2-BD59-A6C34878D82A}">
                    <a16:rowId xmlns:a16="http://schemas.microsoft.com/office/drawing/2014/main" val="10004"/>
                  </a:ext>
                </a:extLst>
              </a:tr>
              <a:tr h="533400">
                <a:tc>
                  <a:txBody>
                    <a:bodyPr/>
                    <a:lstStyle/>
                    <a:p>
                      <a:pPr algn="l"/>
                      <a:r>
                        <a:rPr lang="en-US" dirty="0"/>
                        <a:t>Respecting Communal Property</a:t>
                      </a:r>
                    </a:p>
                  </a:txBody>
                  <a:tcPr anchor="ctr"/>
                </a:tc>
                <a:tc>
                  <a:txBody>
                    <a:bodyPr/>
                    <a:lstStyle/>
                    <a:p>
                      <a:pPr algn="ctr"/>
                      <a:endParaRPr lang="en-US" dirty="0"/>
                    </a:p>
                  </a:txBody>
                  <a:tcPr anchor="ctr"/>
                </a:tc>
                <a:extLst>
                  <a:ext uri="{0D108BD9-81ED-4DB2-BD59-A6C34878D82A}">
                    <a16:rowId xmlns:a16="http://schemas.microsoft.com/office/drawing/2014/main" val="1825812069"/>
                  </a:ext>
                </a:extLst>
              </a:tr>
            </a:tbl>
          </a:graphicData>
        </a:graphic>
      </p:graphicFrame>
      <p:pic>
        <p:nvPicPr>
          <p:cNvPr id="8"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3" y="2800966"/>
            <a:ext cx="276129" cy="2761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4384910"/>
            <a:ext cx="276129" cy="2761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1" y="3418046"/>
            <a:ext cx="276129" cy="276129"/>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22250" y="1785280"/>
            <a:ext cx="1250950" cy="1270942"/>
            <a:chOff x="222250" y="274638"/>
            <a:chExt cx="2032000" cy="1944577"/>
          </a:xfrm>
        </p:grpSpPr>
        <p:sp>
          <p:nvSpPr>
            <p:cNvPr id="38" name="Smiley Face 37"/>
            <p:cNvSpPr/>
            <p:nvPr/>
          </p:nvSpPr>
          <p:spPr>
            <a:xfrm>
              <a:off x="508000" y="274638"/>
              <a:ext cx="1460500" cy="1379489"/>
            </a:xfrm>
            <a:prstGeom prst="smileyFac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9" name="TextBox 38"/>
            <p:cNvSpPr txBox="1"/>
            <p:nvPr/>
          </p:nvSpPr>
          <p:spPr>
            <a:xfrm>
              <a:off x="222250" y="1654127"/>
              <a:ext cx="2032000" cy="565088"/>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Jane</a:t>
              </a:r>
              <a:endParaRPr lang="en-US" dirty="0"/>
            </a:p>
          </p:txBody>
        </p:sp>
      </p:grpSp>
      <p:grpSp>
        <p:nvGrpSpPr>
          <p:cNvPr id="43" name="Group 42"/>
          <p:cNvGrpSpPr/>
          <p:nvPr/>
        </p:nvGrpSpPr>
        <p:grpSpPr>
          <a:xfrm>
            <a:off x="222250" y="4934507"/>
            <a:ext cx="1250950" cy="1270942"/>
            <a:chOff x="222250" y="274638"/>
            <a:chExt cx="2032000" cy="1944577"/>
          </a:xfrm>
        </p:grpSpPr>
        <p:sp>
          <p:nvSpPr>
            <p:cNvPr id="44" name="Smiley Face 43"/>
            <p:cNvSpPr/>
            <p:nvPr/>
          </p:nvSpPr>
          <p:spPr>
            <a:xfrm>
              <a:off x="508000" y="274638"/>
              <a:ext cx="1460500" cy="1379489"/>
            </a:xfrm>
            <a:prstGeom prst="smileyFace">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45" name="TextBox 44"/>
            <p:cNvSpPr txBox="1"/>
            <p:nvPr/>
          </p:nvSpPr>
          <p:spPr>
            <a:xfrm>
              <a:off x="222250" y="1654127"/>
              <a:ext cx="2032000" cy="565088"/>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Tom</a:t>
              </a:r>
              <a:endParaRPr lang="en-US" dirty="0"/>
            </a:p>
          </p:txBody>
        </p:sp>
      </p:grpSp>
      <p:grpSp>
        <p:nvGrpSpPr>
          <p:cNvPr id="46" name="Group 45"/>
          <p:cNvGrpSpPr/>
          <p:nvPr/>
        </p:nvGrpSpPr>
        <p:grpSpPr>
          <a:xfrm>
            <a:off x="222250" y="210667"/>
            <a:ext cx="1250950" cy="1270942"/>
            <a:chOff x="222250" y="274638"/>
            <a:chExt cx="2032000" cy="1944577"/>
          </a:xfrm>
        </p:grpSpPr>
        <p:sp>
          <p:nvSpPr>
            <p:cNvPr id="47" name="Smiley Face 46"/>
            <p:cNvSpPr/>
            <p:nvPr/>
          </p:nvSpPr>
          <p:spPr>
            <a:xfrm>
              <a:off x="508000" y="274638"/>
              <a:ext cx="1460500" cy="1379489"/>
            </a:xfrm>
            <a:prstGeom prst="smileyFac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8" name="TextBox 47"/>
            <p:cNvSpPr txBox="1"/>
            <p:nvPr/>
          </p:nvSpPr>
          <p:spPr>
            <a:xfrm>
              <a:off x="222250" y="1654127"/>
              <a:ext cx="2032000" cy="56508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Bill</a:t>
              </a:r>
              <a:endParaRPr lang="en-US" dirty="0"/>
            </a:p>
          </p:txBody>
        </p:sp>
      </p:grpSp>
      <p:grpSp>
        <p:nvGrpSpPr>
          <p:cNvPr id="49" name="Group 48"/>
          <p:cNvGrpSpPr/>
          <p:nvPr/>
        </p:nvGrpSpPr>
        <p:grpSpPr>
          <a:xfrm>
            <a:off x="222250" y="3359893"/>
            <a:ext cx="1250950" cy="1270942"/>
            <a:chOff x="222250" y="274638"/>
            <a:chExt cx="2032000" cy="1944577"/>
          </a:xfrm>
        </p:grpSpPr>
        <p:sp>
          <p:nvSpPr>
            <p:cNvPr id="50" name="Smiley Face 49"/>
            <p:cNvSpPr/>
            <p:nvPr/>
          </p:nvSpPr>
          <p:spPr>
            <a:xfrm>
              <a:off x="508000" y="274638"/>
              <a:ext cx="1460500" cy="1379489"/>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1" name="TextBox 50"/>
            <p:cNvSpPr txBox="1"/>
            <p:nvPr/>
          </p:nvSpPr>
          <p:spPr>
            <a:xfrm>
              <a:off x="222250" y="1654127"/>
              <a:ext cx="2032000" cy="5650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Melanie</a:t>
              </a:r>
              <a:endParaRPr lang="en-US" dirty="0"/>
            </a:p>
          </p:txBody>
        </p:sp>
      </p:grpSp>
    </p:spTree>
    <p:extLst>
      <p:ext uri="{BB962C8B-B14F-4D97-AF65-F5344CB8AC3E}">
        <p14:creationId xmlns:p14="http://schemas.microsoft.com/office/powerpoint/2010/main" val="273859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3/20/2018</a:t>
            </a:r>
            <a:endParaRPr lang="en-US"/>
          </a:p>
        </p:txBody>
      </p:sp>
      <p:sp>
        <p:nvSpPr>
          <p:cNvPr id="5" name="Footer Placeholder 4"/>
          <p:cNvSpPr>
            <a:spLocks noGrp="1"/>
          </p:cNvSpPr>
          <p:nvPr>
            <p:ph type="ftr" sz="quarter" idx="11"/>
          </p:nvPr>
        </p:nvSpPr>
        <p:spPr/>
        <p:txBody>
          <a:bodyPr/>
          <a:lstStyle/>
          <a:p>
            <a:r>
              <a:rPr lang="en-US" smtClean="0"/>
              <a:t>University Assessment Services</a:t>
            </a:r>
            <a:endParaRPr lang="en-US"/>
          </a:p>
        </p:txBody>
      </p:sp>
      <p:sp>
        <p:nvSpPr>
          <p:cNvPr id="6" name="Slide Number Placeholder 5"/>
          <p:cNvSpPr>
            <a:spLocks noGrp="1"/>
          </p:cNvSpPr>
          <p:nvPr>
            <p:ph type="sldNum" sz="quarter" idx="12"/>
          </p:nvPr>
        </p:nvSpPr>
        <p:spPr/>
        <p:txBody>
          <a:bodyPr/>
          <a:lstStyle/>
          <a:p>
            <a:fld id="{E2CC61E0-A87C-48BE-A5B0-1B6F5EF858DA}" type="slidenum">
              <a:rPr lang="en-US" smtClean="0"/>
              <a:t>6</a:t>
            </a:fld>
            <a:endParaRPr lang="en-US"/>
          </a:p>
        </p:txBody>
      </p:sp>
      <p:sp>
        <p:nvSpPr>
          <p:cNvPr id="7" name="Title 1"/>
          <p:cNvSpPr txBox="1">
            <a:spLocks noGrp="1"/>
          </p:cNvSpPr>
          <p:nvPr>
            <p:ph type="title"/>
          </p:nvPr>
        </p:nvSpPr>
        <p:spPr>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Checklist Rubric</a:t>
            </a:r>
            <a:endParaRPr lang="en-US" sz="3600" dirty="0">
              <a:solidFill>
                <a:srgbClr val="FF0000"/>
              </a:solidFill>
            </a:endParaRPr>
          </a:p>
        </p:txBody>
      </p:sp>
      <p:pic>
        <p:nvPicPr>
          <p:cNvPr id="8" name="Picture 7"/>
          <p:cNvPicPr>
            <a:picLocks noChangeAspect="1"/>
          </p:cNvPicPr>
          <p:nvPr/>
        </p:nvPicPr>
        <p:blipFill>
          <a:blip r:embed="rId3"/>
          <a:stretch>
            <a:fillRect/>
          </a:stretch>
        </p:blipFill>
        <p:spPr>
          <a:xfrm>
            <a:off x="838200" y="1271464"/>
            <a:ext cx="4867275" cy="4410075"/>
          </a:xfrm>
          <a:prstGeom prst="rect">
            <a:avLst/>
          </a:prstGeom>
        </p:spPr>
      </p:pic>
      <p:sp>
        <p:nvSpPr>
          <p:cNvPr id="9" name="TextBox 8"/>
          <p:cNvSpPr txBox="1"/>
          <p:nvPr/>
        </p:nvSpPr>
        <p:spPr>
          <a:xfrm>
            <a:off x="838200" y="5789438"/>
            <a:ext cx="4708937" cy="400110"/>
          </a:xfrm>
          <a:prstGeom prst="rect">
            <a:avLst/>
          </a:prstGeom>
          <a:noFill/>
        </p:spPr>
        <p:txBody>
          <a:bodyPr wrap="square" rtlCol="0">
            <a:spAutoFit/>
          </a:bodyPr>
          <a:lstStyle/>
          <a:p>
            <a:r>
              <a:rPr lang="en-US" sz="1000" dirty="0" smtClean="0"/>
              <a:t>Jonathan Underwood, </a:t>
            </a:r>
            <a:r>
              <a:rPr lang="en-US" sz="1000" dirty="0"/>
              <a:t>Tuskegee University, https://</a:t>
            </a:r>
            <a:r>
              <a:rPr lang="en-US" sz="1000" dirty="0" smtClean="0"/>
              <a:t>www.slideshare.net/JonathanUnderwood1/apa-style-checklist </a:t>
            </a:r>
            <a:endParaRPr lang="en-US" sz="1000" dirty="0"/>
          </a:p>
        </p:txBody>
      </p:sp>
      <p:pic>
        <p:nvPicPr>
          <p:cNvPr id="11" name="Picture 10"/>
          <p:cNvPicPr>
            <a:picLocks noChangeAspect="1"/>
          </p:cNvPicPr>
          <p:nvPr/>
        </p:nvPicPr>
        <p:blipFill>
          <a:blip r:embed="rId4"/>
          <a:stretch>
            <a:fillRect/>
          </a:stretch>
        </p:blipFill>
        <p:spPr>
          <a:xfrm>
            <a:off x="7410631" y="1528309"/>
            <a:ext cx="2870191" cy="4261129"/>
          </a:xfrm>
          <a:prstGeom prst="rect">
            <a:avLst/>
          </a:prstGeom>
        </p:spPr>
      </p:pic>
      <p:sp>
        <p:nvSpPr>
          <p:cNvPr id="12" name="Rectangle 11"/>
          <p:cNvSpPr/>
          <p:nvPr/>
        </p:nvSpPr>
        <p:spPr>
          <a:xfrm>
            <a:off x="7365708" y="5866382"/>
            <a:ext cx="2489784" cy="246221"/>
          </a:xfrm>
          <a:prstGeom prst="rect">
            <a:avLst/>
          </a:prstGeom>
        </p:spPr>
        <p:txBody>
          <a:bodyPr wrap="none">
            <a:spAutoFit/>
          </a:bodyPr>
          <a:lstStyle/>
          <a:p>
            <a:r>
              <a:rPr lang="en-US" sz="1000" dirty="0"/>
              <a:t>http://tabithaannthelostsock.blogspot.com/</a:t>
            </a:r>
          </a:p>
        </p:txBody>
      </p:sp>
    </p:spTree>
    <p:extLst>
      <p:ext uri="{BB962C8B-B14F-4D97-AF65-F5344CB8AC3E}">
        <p14:creationId xmlns:p14="http://schemas.microsoft.com/office/powerpoint/2010/main" val="730724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Rubric Results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15878425"/>
              </p:ext>
            </p:extLst>
          </p:nvPr>
        </p:nvGraphicFramePr>
        <p:xfrm>
          <a:off x="838200" y="1825625"/>
          <a:ext cx="10515599" cy="2951480"/>
        </p:xfrm>
        <a:graphic>
          <a:graphicData uri="http://schemas.openxmlformats.org/drawingml/2006/table">
            <a:tbl>
              <a:tblPr firstRow="1" bandRow="1">
                <a:tableStyleId>{5C22544A-7EE6-4342-B048-85BDC9FD1C3A}</a:tableStyleId>
              </a:tblPr>
              <a:tblGrid>
                <a:gridCol w="2856470">
                  <a:extLst>
                    <a:ext uri="{9D8B030D-6E8A-4147-A177-3AD203B41FA5}">
                      <a16:colId xmlns:a16="http://schemas.microsoft.com/office/drawing/2014/main" val="1815141639"/>
                    </a:ext>
                  </a:extLst>
                </a:gridCol>
                <a:gridCol w="2553043">
                  <a:extLst>
                    <a:ext uri="{9D8B030D-6E8A-4147-A177-3AD203B41FA5}">
                      <a16:colId xmlns:a16="http://schemas.microsoft.com/office/drawing/2014/main" val="2370633263"/>
                    </a:ext>
                  </a:extLst>
                </a:gridCol>
                <a:gridCol w="2553043">
                  <a:extLst>
                    <a:ext uri="{9D8B030D-6E8A-4147-A177-3AD203B41FA5}">
                      <a16:colId xmlns:a16="http://schemas.microsoft.com/office/drawing/2014/main" val="2600823876"/>
                    </a:ext>
                  </a:extLst>
                </a:gridCol>
                <a:gridCol w="2553043">
                  <a:extLst>
                    <a:ext uri="{9D8B030D-6E8A-4147-A177-3AD203B41FA5}">
                      <a16:colId xmlns:a16="http://schemas.microsoft.com/office/drawing/2014/main" val="2452581069"/>
                    </a:ext>
                  </a:extLst>
                </a:gridCol>
              </a:tblGrid>
              <a:tr h="370840">
                <a:tc>
                  <a:txBody>
                    <a:bodyPr/>
                    <a:lstStyle/>
                    <a:p>
                      <a:r>
                        <a:rPr lang="en-US" dirty="0" smtClean="0"/>
                        <a:t>Name</a:t>
                      </a:r>
                      <a:endParaRPr lang="en-US" dirty="0"/>
                    </a:p>
                  </a:txBody>
                  <a:tcPr/>
                </a:tc>
                <a:tc>
                  <a:txBody>
                    <a:bodyPr/>
                    <a:lstStyle/>
                    <a:p>
                      <a:r>
                        <a:rPr lang="en-US" dirty="0" smtClean="0"/>
                        <a:t>Cover Page</a:t>
                      </a:r>
                      <a:endParaRPr lang="en-US" dirty="0"/>
                    </a:p>
                  </a:txBody>
                  <a:tcPr/>
                </a:tc>
                <a:tc>
                  <a:txBody>
                    <a:bodyPr/>
                    <a:lstStyle/>
                    <a:p>
                      <a:r>
                        <a:rPr lang="en-US" dirty="0" smtClean="0"/>
                        <a:t>Page Numbers</a:t>
                      </a:r>
                      <a:endParaRPr lang="en-US" dirty="0"/>
                    </a:p>
                  </a:txBody>
                  <a:tcPr/>
                </a:tc>
                <a:tc>
                  <a:txBody>
                    <a:bodyPr/>
                    <a:lstStyle/>
                    <a:p>
                      <a:r>
                        <a:rPr lang="en-US" dirty="0" smtClean="0"/>
                        <a:t>Proper</a:t>
                      </a:r>
                      <a:r>
                        <a:rPr lang="en-US" baseline="0" dirty="0" smtClean="0"/>
                        <a:t> Reference Formatting</a:t>
                      </a:r>
                      <a:endParaRPr lang="en-US" dirty="0"/>
                    </a:p>
                  </a:txBody>
                  <a:tcPr/>
                </a:tc>
                <a:extLst>
                  <a:ext uri="{0D108BD9-81ED-4DB2-BD59-A6C34878D82A}">
                    <a16:rowId xmlns:a16="http://schemas.microsoft.com/office/drawing/2014/main" val="793423859"/>
                  </a:ext>
                </a:extLst>
              </a:tr>
              <a:tr h="370840">
                <a:tc>
                  <a:txBody>
                    <a:bodyPr/>
                    <a:lstStyle/>
                    <a:p>
                      <a:r>
                        <a:rPr lang="en-US" dirty="0" smtClean="0"/>
                        <a:t>Abbie</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2646170868"/>
                  </a:ext>
                </a:extLst>
              </a:tr>
              <a:tr h="370840">
                <a:tc>
                  <a:txBody>
                    <a:bodyPr/>
                    <a:lstStyle/>
                    <a:p>
                      <a:r>
                        <a:rPr lang="en-US" dirty="0" smtClean="0"/>
                        <a:t>Bob</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4236152003"/>
                  </a:ext>
                </a:extLst>
              </a:tr>
              <a:tr h="370840">
                <a:tc>
                  <a:txBody>
                    <a:bodyPr/>
                    <a:lstStyle/>
                    <a:p>
                      <a:r>
                        <a:rPr lang="en-US" dirty="0" smtClean="0"/>
                        <a:t>Carl</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4011950179"/>
                  </a:ext>
                </a:extLst>
              </a:tr>
              <a:tr h="370840">
                <a:tc>
                  <a:txBody>
                    <a:bodyPr/>
                    <a:lstStyle/>
                    <a:p>
                      <a:r>
                        <a:rPr lang="en-US" dirty="0" smtClean="0"/>
                        <a:t>Darlene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2197738935"/>
                  </a:ext>
                </a:extLst>
              </a:tr>
              <a:tr h="370840">
                <a:tc>
                  <a:txBody>
                    <a:bodyPr/>
                    <a:lstStyle/>
                    <a:p>
                      <a:r>
                        <a:rPr lang="en-US" dirty="0" smtClean="0"/>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extLst>
                  <a:ext uri="{0D108BD9-81ED-4DB2-BD59-A6C34878D82A}">
                    <a16:rowId xmlns:a16="http://schemas.microsoft.com/office/drawing/2014/main" val="281634145"/>
                  </a:ext>
                </a:extLst>
              </a:tr>
              <a:tr h="370840">
                <a:tc>
                  <a:txBody>
                    <a:bodyPr/>
                    <a:lstStyle/>
                    <a:p>
                      <a:r>
                        <a:rPr lang="en-US" sz="2400" b="1" dirty="0" smtClean="0"/>
                        <a:t>Total Number of “+”</a:t>
                      </a:r>
                      <a:endParaRPr lang="en-US" sz="2400" b="1" dirty="0"/>
                    </a:p>
                  </a:txBody>
                  <a:tcPr/>
                </a:tc>
                <a:tc>
                  <a:txBody>
                    <a:bodyPr/>
                    <a:lstStyle/>
                    <a:p>
                      <a:pPr algn="ctr"/>
                      <a:r>
                        <a:rPr lang="en-US" sz="2400" b="1" dirty="0" smtClean="0"/>
                        <a:t>20</a:t>
                      </a:r>
                      <a:endParaRPr lang="en-US" sz="2400" b="1" dirty="0"/>
                    </a:p>
                  </a:txBody>
                  <a:tcPr/>
                </a:tc>
                <a:tc>
                  <a:txBody>
                    <a:bodyPr/>
                    <a:lstStyle/>
                    <a:p>
                      <a:pPr algn="ctr"/>
                      <a:r>
                        <a:rPr lang="en-US" sz="2400" b="1" dirty="0" smtClean="0"/>
                        <a:t>18</a:t>
                      </a:r>
                      <a:endParaRPr lang="en-US" sz="2400" b="1" dirty="0"/>
                    </a:p>
                  </a:txBody>
                  <a:tcPr/>
                </a:tc>
                <a:tc>
                  <a:txBody>
                    <a:bodyPr/>
                    <a:lstStyle/>
                    <a:p>
                      <a:pPr algn="ctr"/>
                      <a:r>
                        <a:rPr lang="en-US" sz="2400" b="1" dirty="0" smtClean="0"/>
                        <a:t>8</a:t>
                      </a:r>
                      <a:endParaRPr lang="en-US" sz="2400" b="1" dirty="0"/>
                    </a:p>
                  </a:txBody>
                  <a:tcPr/>
                </a:tc>
                <a:extLst>
                  <a:ext uri="{0D108BD9-81ED-4DB2-BD59-A6C34878D82A}">
                    <a16:rowId xmlns:a16="http://schemas.microsoft.com/office/drawing/2014/main" val="1335576564"/>
                  </a:ext>
                </a:extLst>
              </a:tr>
            </a:tbl>
          </a:graphicData>
        </a:graphic>
      </p:graphicFrame>
      <p:sp>
        <p:nvSpPr>
          <p:cNvPr id="4" name="Date Placeholder 3"/>
          <p:cNvSpPr>
            <a:spLocks noGrp="1"/>
          </p:cNvSpPr>
          <p:nvPr>
            <p:ph type="dt" sz="half" idx="10"/>
          </p:nvPr>
        </p:nvSpPr>
        <p:spPr/>
        <p:txBody>
          <a:bodyPr/>
          <a:lstStyle/>
          <a:p>
            <a:r>
              <a:rPr lang="en-US" smtClean="0"/>
              <a:t>3/20/2018</a:t>
            </a:r>
            <a:endParaRPr lang="en-US"/>
          </a:p>
        </p:txBody>
      </p:sp>
      <p:sp>
        <p:nvSpPr>
          <p:cNvPr id="5" name="Footer Placeholder 4"/>
          <p:cNvSpPr>
            <a:spLocks noGrp="1"/>
          </p:cNvSpPr>
          <p:nvPr>
            <p:ph type="ftr" sz="quarter" idx="11"/>
          </p:nvPr>
        </p:nvSpPr>
        <p:spPr/>
        <p:txBody>
          <a:bodyPr/>
          <a:lstStyle/>
          <a:p>
            <a:r>
              <a:rPr lang="en-US" smtClean="0"/>
              <a:t>University Assessment Services</a:t>
            </a:r>
            <a:endParaRPr lang="en-US"/>
          </a:p>
        </p:txBody>
      </p:sp>
      <p:sp>
        <p:nvSpPr>
          <p:cNvPr id="6" name="Slide Number Placeholder 5"/>
          <p:cNvSpPr>
            <a:spLocks noGrp="1"/>
          </p:cNvSpPr>
          <p:nvPr>
            <p:ph type="sldNum" sz="quarter" idx="12"/>
          </p:nvPr>
        </p:nvSpPr>
        <p:spPr/>
        <p:txBody>
          <a:bodyPr/>
          <a:lstStyle/>
          <a:p>
            <a:fld id="{E2CC61E0-A87C-48BE-A5B0-1B6F5EF858DA}" type="slidenum">
              <a:rPr lang="en-US" smtClean="0"/>
              <a:t>7</a:t>
            </a:fld>
            <a:endParaRPr lang="en-US"/>
          </a:p>
        </p:txBody>
      </p:sp>
      <p:sp>
        <p:nvSpPr>
          <p:cNvPr id="3" name="Oval 2"/>
          <p:cNvSpPr/>
          <p:nvPr/>
        </p:nvSpPr>
        <p:spPr>
          <a:xfrm>
            <a:off x="9255212" y="4293217"/>
            <a:ext cx="1655806" cy="618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86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46A2-1A7A-490A-BDAA-238834EEE67A}" type="datetime1">
              <a:rPr lang="en-US" smtClean="0"/>
              <a:t>3/20/2018</a:t>
            </a:fld>
            <a:endParaRPr lang="en-US"/>
          </a:p>
        </p:txBody>
      </p:sp>
      <p:sp>
        <p:nvSpPr>
          <p:cNvPr id="3" name="Footer Placeholder 2"/>
          <p:cNvSpPr>
            <a:spLocks noGrp="1"/>
          </p:cNvSpPr>
          <p:nvPr>
            <p:ph type="ftr" sz="quarter" idx="11"/>
          </p:nvPr>
        </p:nvSpPr>
        <p:spPr/>
        <p:txBody>
          <a:bodyPr/>
          <a:lstStyle/>
          <a:p>
            <a:r>
              <a:rPr lang="en-US" smtClean="0"/>
              <a:t>R. Smith, Illinois St. Univ. EAF 411, Summer 2017</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8</a:t>
            </a:fld>
            <a:endParaRPr lang="en-US"/>
          </a:p>
        </p:txBody>
      </p:sp>
      <p:sp>
        <p:nvSpPr>
          <p:cNvPr id="5" name="Title 1"/>
          <p:cNvSpPr txBox="1">
            <a:spLocks/>
          </p:cNvSpPr>
          <p:nvPr/>
        </p:nvSpPr>
        <p:spPr>
          <a:xfrm>
            <a:off x="2624448" y="310452"/>
            <a:ext cx="8513452"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Checklist Rubric</a:t>
            </a:r>
            <a:endParaRPr lang="en-US" sz="3600" dirty="0">
              <a:solidFill>
                <a:srgbClr val="FF0000"/>
              </a:solidFill>
            </a:endParaRPr>
          </a:p>
        </p:txBody>
      </p:sp>
      <p:sp>
        <p:nvSpPr>
          <p:cNvPr id="6" name="Content Placeholder 2"/>
          <p:cNvSpPr txBox="1">
            <a:spLocks/>
          </p:cNvSpPr>
          <p:nvPr/>
        </p:nvSpPr>
        <p:spPr>
          <a:xfrm>
            <a:off x="2624448" y="1161116"/>
            <a:ext cx="9210067" cy="49387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Outcome: Personal Management of Life Tasks in a Residence Hall</a:t>
            </a:r>
          </a:p>
        </p:txBody>
      </p:sp>
      <p:graphicFrame>
        <p:nvGraphicFramePr>
          <p:cNvPr id="7" name="Content Placeholder 4"/>
          <p:cNvGraphicFramePr>
            <a:graphicFrameLocks/>
          </p:cNvGraphicFramePr>
          <p:nvPr>
            <p:extLst/>
          </p:nvPr>
        </p:nvGraphicFramePr>
        <p:xfrm>
          <a:off x="2757784" y="2176440"/>
          <a:ext cx="7224416" cy="3200400"/>
        </p:xfrm>
        <a:graphic>
          <a:graphicData uri="http://schemas.openxmlformats.org/drawingml/2006/table">
            <a:tbl>
              <a:tblPr firstRow="1" bandRow="1">
                <a:tableStyleId>{5C22544A-7EE6-4342-B048-85BDC9FD1C3A}</a:tableStyleId>
              </a:tblPr>
              <a:tblGrid>
                <a:gridCol w="3612208">
                  <a:extLst>
                    <a:ext uri="{9D8B030D-6E8A-4147-A177-3AD203B41FA5}">
                      <a16:colId xmlns:a16="http://schemas.microsoft.com/office/drawing/2014/main" val="20000"/>
                    </a:ext>
                  </a:extLst>
                </a:gridCol>
                <a:gridCol w="3612208">
                  <a:extLst>
                    <a:ext uri="{9D8B030D-6E8A-4147-A177-3AD203B41FA5}">
                      <a16:colId xmlns:a16="http://schemas.microsoft.com/office/drawing/2014/main" val="20001"/>
                    </a:ext>
                  </a:extLst>
                </a:gridCol>
              </a:tblGrid>
              <a:tr h="533400">
                <a:tc>
                  <a:txBody>
                    <a:bodyPr/>
                    <a:lstStyle/>
                    <a:p>
                      <a:pPr algn="ctr"/>
                      <a:r>
                        <a:rPr lang="en-US" dirty="0"/>
                        <a:t>Area</a:t>
                      </a:r>
                    </a:p>
                  </a:txBody>
                  <a:tcPr anchor="ctr"/>
                </a:tc>
                <a:tc>
                  <a:txBody>
                    <a:bodyPr/>
                    <a:lstStyle/>
                    <a:p>
                      <a:pPr algn="ctr"/>
                      <a:r>
                        <a:rPr lang="en-US" dirty="0"/>
                        <a:t>Present?</a:t>
                      </a:r>
                    </a:p>
                  </a:txBody>
                  <a:tcPr anchor="ctr"/>
                </a:tc>
                <a:extLst>
                  <a:ext uri="{0D108BD9-81ED-4DB2-BD59-A6C34878D82A}">
                    <a16:rowId xmlns:a16="http://schemas.microsoft.com/office/drawing/2014/main" val="10000"/>
                  </a:ext>
                </a:extLst>
              </a:tr>
              <a:tr h="533400">
                <a:tc>
                  <a:txBody>
                    <a:bodyPr/>
                    <a:lstStyle/>
                    <a:p>
                      <a:pPr algn="l"/>
                      <a:r>
                        <a:rPr lang="en-US" dirty="0"/>
                        <a:t>Time Management</a:t>
                      </a:r>
                    </a:p>
                  </a:txBody>
                  <a:tcPr anchor="ctr"/>
                </a:tc>
                <a:tc>
                  <a:txBody>
                    <a:bodyPr/>
                    <a:lstStyle/>
                    <a:p>
                      <a:pPr algn="ctr"/>
                      <a:endParaRPr lang="en-US" dirty="0"/>
                    </a:p>
                  </a:txBody>
                  <a:tcPr anchor="ctr"/>
                </a:tc>
                <a:extLst>
                  <a:ext uri="{0D108BD9-81ED-4DB2-BD59-A6C34878D82A}">
                    <a16:rowId xmlns:a16="http://schemas.microsoft.com/office/drawing/2014/main" val="10001"/>
                  </a:ext>
                </a:extLst>
              </a:tr>
              <a:tr h="533400">
                <a:tc>
                  <a:txBody>
                    <a:bodyPr/>
                    <a:lstStyle/>
                    <a:p>
                      <a:pPr algn="l"/>
                      <a:r>
                        <a:rPr lang="en-US" sz="1800" dirty="0"/>
                        <a:t>Respecting Rules &amp; Policies</a:t>
                      </a:r>
                    </a:p>
                  </a:txBody>
                  <a:tcPr anchor="ctr"/>
                </a:tc>
                <a:tc>
                  <a:txBody>
                    <a:bodyPr/>
                    <a:lstStyle/>
                    <a:p>
                      <a:pPr algn="ctr"/>
                      <a:endParaRPr lang="en-US" dirty="0"/>
                    </a:p>
                  </a:txBody>
                  <a:tcPr anchor="ctr"/>
                </a:tc>
                <a:extLst>
                  <a:ext uri="{0D108BD9-81ED-4DB2-BD59-A6C34878D82A}">
                    <a16:rowId xmlns:a16="http://schemas.microsoft.com/office/drawing/2014/main" val="10002"/>
                  </a:ext>
                </a:extLst>
              </a:tr>
              <a:tr h="533400">
                <a:tc>
                  <a:txBody>
                    <a:bodyPr/>
                    <a:lstStyle/>
                    <a:p>
                      <a:pPr algn="l"/>
                      <a:r>
                        <a:rPr lang="en-US" dirty="0"/>
                        <a:t>Room</a:t>
                      </a:r>
                      <a:r>
                        <a:rPr lang="en-US" baseline="0" dirty="0"/>
                        <a:t> </a:t>
                      </a:r>
                      <a:r>
                        <a:rPr lang="en-US" baseline="0" dirty="0" smtClean="0"/>
                        <a:t>Cleanliness &amp; Safety</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3"/>
                  </a:ext>
                </a:extLst>
              </a:tr>
              <a:tr h="533400">
                <a:tc>
                  <a:txBody>
                    <a:bodyPr/>
                    <a:lstStyle/>
                    <a:p>
                      <a:pPr algn="l"/>
                      <a:r>
                        <a:rPr lang="en-US" dirty="0"/>
                        <a:t>Getting Along with Roommate</a:t>
                      </a:r>
                    </a:p>
                  </a:txBody>
                  <a:tcPr anchor="ctr"/>
                </a:tc>
                <a:tc>
                  <a:txBody>
                    <a:bodyPr/>
                    <a:lstStyle/>
                    <a:p>
                      <a:pPr algn="ctr"/>
                      <a:endParaRPr lang="en-US" dirty="0"/>
                    </a:p>
                  </a:txBody>
                  <a:tcPr anchor="ctr"/>
                </a:tc>
                <a:extLst>
                  <a:ext uri="{0D108BD9-81ED-4DB2-BD59-A6C34878D82A}">
                    <a16:rowId xmlns:a16="http://schemas.microsoft.com/office/drawing/2014/main" val="10004"/>
                  </a:ext>
                </a:extLst>
              </a:tr>
              <a:tr h="533400">
                <a:tc>
                  <a:txBody>
                    <a:bodyPr/>
                    <a:lstStyle/>
                    <a:p>
                      <a:pPr algn="l"/>
                      <a:r>
                        <a:rPr lang="en-US" dirty="0"/>
                        <a:t>Respecting Communal Property</a:t>
                      </a:r>
                    </a:p>
                  </a:txBody>
                  <a:tcPr anchor="ctr"/>
                </a:tc>
                <a:tc>
                  <a:txBody>
                    <a:bodyPr/>
                    <a:lstStyle/>
                    <a:p>
                      <a:pPr algn="ctr"/>
                      <a:endParaRPr lang="en-US" dirty="0"/>
                    </a:p>
                  </a:txBody>
                  <a:tcPr anchor="ctr"/>
                </a:tc>
                <a:extLst>
                  <a:ext uri="{0D108BD9-81ED-4DB2-BD59-A6C34878D82A}">
                    <a16:rowId xmlns:a16="http://schemas.microsoft.com/office/drawing/2014/main" val="1825812069"/>
                  </a:ext>
                </a:extLst>
              </a:tr>
            </a:tbl>
          </a:graphicData>
        </a:graphic>
      </p:graphicFrame>
      <p:pic>
        <p:nvPicPr>
          <p:cNvPr id="8"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3" y="2800966"/>
            <a:ext cx="276129" cy="2761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4384910"/>
            <a:ext cx="276129" cy="2761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1" y="3418046"/>
            <a:ext cx="276129" cy="276129"/>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22250" y="1785280"/>
            <a:ext cx="1250950" cy="1270942"/>
            <a:chOff x="222250" y="274638"/>
            <a:chExt cx="2032000" cy="1944577"/>
          </a:xfrm>
        </p:grpSpPr>
        <p:sp>
          <p:nvSpPr>
            <p:cNvPr id="38" name="Smiley Face 37"/>
            <p:cNvSpPr/>
            <p:nvPr/>
          </p:nvSpPr>
          <p:spPr>
            <a:xfrm>
              <a:off x="508000" y="274638"/>
              <a:ext cx="1460500" cy="1379489"/>
            </a:xfrm>
            <a:prstGeom prst="smileyFac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9" name="TextBox 38"/>
            <p:cNvSpPr txBox="1"/>
            <p:nvPr/>
          </p:nvSpPr>
          <p:spPr>
            <a:xfrm>
              <a:off x="222250" y="1654127"/>
              <a:ext cx="2032000" cy="565088"/>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Jane</a:t>
              </a:r>
              <a:endParaRPr lang="en-US" dirty="0"/>
            </a:p>
          </p:txBody>
        </p:sp>
      </p:grpSp>
      <p:grpSp>
        <p:nvGrpSpPr>
          <p:cNvPr id="43" name="Group 42"/>
          <p:cNvGrpSpPr/>
          <p:nvPr/>
        </p:nvGrpSpPr>
        <p:grpSpPr>
          <a:xfrm>
            <a:off x="222250" y="4934507"/>
            <a:ext cx="1250950" cy="1270942"/>
            <a:chOff x="222250" y="274638"/>
            <a:chExt cx="2032000" cy="1944577"/>
          </a:xfrm>
        </p:grpSpPr>
        <p:sp>
          <p:nvSpPr>
            <p:cNvPr id="44" name="Smiley Face 43"/>
            <p:cNvSpPr/>
            <p:nvPr/>
          </p:nvSpPr>
          <p:spPr>
            <a:xfrm>
              <a:off x="508000" y="274638"/>
              <a:ext cx="1460500" cy="1379489"/>
            </a:xfrm>
            <a:prstGeom prst="smileyFace">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45" name="TextBox 44"/>
            <p:cNvSpPr txBox="1"/>
            <p:nvPr/>
          </p:nvSpPr>
          <p:spPr>
            <a:xfrm>
              <a:off x="222250" y="1654127"/>
              <a:ext cx="2032000" cy="565088"/>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Tom</a:t>
              </a:r>
              <a:endParaRPr lang="en-US" dirty="0"/>
            </a:p>
          </p:txBody>
        </p:sp>
      </p:grpSp>
      <p:grpSp>
        <p:nvGrpSpPr>
          <p:cNvPr id="46" name="Group 45"/>
          <p:cNvGrpSpPr/>
          <p:nvPr/>
        </p:nvGrpSpPr>
        <p:grpSpPr>
          <a:xfrm>
            <a:off x="222250" y="210667"/>
            <a:ext cx="1250950" cy="1270942"/>
            <a:chOff x="222250" y="274638"/>
            <a:chExt cx="2032000" cy="1944577"/>
          </a:xfrm>
        </p:grpSpPr>
        <p:sp>
          <p:nvSpPr>
            <p:cNvPr id="47" name="Smiley Face 46"/>
            <p:cNvSpPr/>
            <p:nvPr/>
          </p:nvSpPr>
          <p:spPr>
            <a:xfrm>
              <a:off x="508000" y="274638"/>
              <a:ext cx="1460500" cy="1379489"/>
            </a:xfrm>
            <a:prstGeom prst="smileyFac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8" name="TextBox 47"/>
            <p:cNvSpPr txBox="1"/>
            <p:nvPr/>
          </p:nvSpPr>
          <p:spPr>
            <a:xfrm>
              <a:off x="222250" y="1654127"/>
              <a:ext cx="2032000" cy="56508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Bill</a:t>
              </a:r>
              <a:endParaRPr lang="en-US" dirty="0"/>
            </a:p>
          </p:txBody>
        </p:sp>
      </p:grpSp>
      <p:grpSp>
        <p:nvGrpSpPr>
          <p:cNvPr id="49" name="Group 48"/>
          <p:cNvGrpSpPr/>
          <p:nvPr/>
        </p:nvGrpSpPr>
        <p:grpSpPr>
          <a:xfrm>
            <a:off x="222250" y="3359893"/>
            <a:ext cx="1250950" cy="1270942"/>
            <a:chOff x="222250" y="274638"/>
            <a:chExt cx="2032000" cy="1944577"/>
          </a:xfrm>
        </p:grpSpPr>
        <p:sp>
          <p:nvSpPr>
            <p:cNvPr id="50" name="Smiley Face 49"/>
            <p:cNvSpPr/>
            <p:nvPr/>
          </p:nvSpPr>
          <p:spPr>
            <a:xfrm>
              <a:off x="508000" y="274638"/>
              <a:ext cx="1460500" cy="1379489"/>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1" name="TextBox 50"/>
            <p:cNvSpPr txBox="1"/>
            <p:nvPr/>
          </p:nvSpPr>
          <p:spPr>
            <a:xfrm>
              <a:off x="222250" y="1654127"/>
              <a:ext cx="2032000" cy="5650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Melanie</a:t>
              </a:r>
              <a:endParaRPr lang="en-US" dirty="0"/>
            </a:p>
          </p:txBody>
        </p:sp>
      </p:grpSp>
    </p:spTree>
    <p:extLst>
      <p:ext uri="{BB962C8B-B14F-4D97-AF65-F5344CB8AC3E}">
        <p14:creationId xmlns:p14="http://schemas.microsoft.com/office/powerpoint/2010/main" val="546415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46A2-1A7A-490A-BDAA-238834EEE67A}" type="datetime1">
              <a:rPr lang="en-US" smtClean="0"/>
              <a:t>3/20/2018</a:t>
            </a:fld>
            <a:endParaRPr lang="en-US"/>
          </a:p>
        </p:txBody>
      </p:sp>
      <p:sp>
        <p:nvSpPr>
          <p:cNvPr id="3" name="Footer Placeholder 2"/>
          <p:cNvSpPr>
            <a:spLocks noGrp="1"/>
          </p:cNvSpPr>
          <p:nvPr>
            <p:ph type="ftr" sz="quarter" idx="11"/>
          </p:nvPr>
        </p:nvSpPr>
        <p:spPr/>
        <p:txBody>
          <a:bodyPr/>
          <a:lstStyle/>
          <a:p>
            <a:r>
              <a:rPr lang="en-US" smtClean="0"/>
              <a:t>R. Smith, Illinois St. Univ. EAF 411, Summer 2017</a:t>
            </a:r>
            <a:endParaRPr lang="en-US" dirty="0"/>
          </a:p>
        </p:txBody>
      </p:sp>
      <p:sp>
        <p:nvSpPr>
          <p:cNvPr id="4" name="Slide Number Placeholder 3"/>
          <p:cNvSpPr>
            <a:spLocks noGrp="1"/>
          </p:cNvSpPr>
          <p:nvPr>
            <p:ph type="sldNum" sz="quarter" idx="12"/>
          </p:nvPr>
        </p:nvSpPr>
        <p:spPr/>
        <p:txBody>
          <a:bodyPr/>
          <a:lstStyle/>
          <a:p>
            <a:fld id="{DE838A52-7299-4F9E-B088-C9BDD4B58288}" type="slidenum">
              <a:rPr lang="en-US" smtClean="0"/>
              <a:t>9</a:t>
            </a:fld>
            <a:endParaRPr lang="en-US"/>
          </a:p>
        </p:txBody>
      </p:sp>
      <p:pic>
        <p:nvPicPr>
          <p:cNvPr id="5"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7771" y="3550098"/>
            <a:ext cx="276129" cy="2761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7768" y="5134042"/>
            <a:ext cx="276129" cy="2761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7769" y="4119678"/>
            <a:ext cx="276129" cy="2761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4"/>
          <p:cNvGraphicFramePr>
            <a:graphicFrameLocks/>
          </p:cNvGraphicFramePr>
          <p:nvPr>
            <p:extLst>
              <p:ext uri="{D42A27DB-BD31-4B8C-83A1-F6EECF244321}">
                <p14:modId xmlns:p14="http://schemas.microsoft.com/office/powerpoint/2010/main" val="981056744"/>
              </p:ext>
            </p:extLst>
          </p:nvPr>
        </p:nvGraphicFramePr>
        <p:xfrm>
          <a:off x="2527230" y="2303815"/>
          <a:ext cx="8686869" cy="3532302"/>
        </p:xfrm>
        <a:graphic>
          <a:graphicData uri="http://schemas.openxmlformats.org/drawingml/2006/table">
            <a:tbl>
              <a:tblPr firstRow="1" bandRow="1">
                <a:tableStyleId>{5C22544A-7EE6-4342-B048-85BDC9FD1C3A}</a:tableStyleId>
              </a:tblPr>
              <a:tblGrid>
                <a:gridCol w="2663427">
                  <a:extLst>
                    <a:ext uri="{9D8B030D-6E8A-4147-A177-3AD203B41FA5}">
                      <a16:colId xmlns:a16="http://schemas.microsoft.com/office/drawing/2014/main" val="20000"/>
                    </a:ext>
                  </a:extLst>
                </a:gridCol>
                <a:gridCol w="2007814">
                  <a:extLst>
                    <a:ext uri="{9D8B030D-6E8A-4147-A177-3AD203B41FA5}">
                      <a16:colId xmlns:a16="http://schemas.microsoft.com/office/drawing/2014/main" val="20001"/>
                    </a:ext>
                  </a:extLst>
                </a:gridCol>
                <a:gridCol w="2007814">
                  <a:extLst>
                    <a:ext uri="{9D8B030D-6E8A-4147-A177-3AD203B41FA5}">
                      <a16:colId xmlns:a16="http://schemas.microsoft.com/office/drawing/2014/main" val="20002"/>
                    </a:ext>
                  </a:extLst>
                </a:gridCol>
                <a:gridCol w="2007814">
                  <a:extLst>
                    <a:ext uri="{9D8B030D-6E8A-4147-A177-3AD203B41FA5}">
                      <a16:colId xmlns:a16="http://schemas.microsoft.com/office/drawing/2014/main" val="20003"/>
                    </a:ext>
                  </a:extLst>
                </a:gridCol>
              </a:tblGrid>
              <a:tr h="678482">
                <a:tc>
                  <a:txBody>
                    <a:bodyPr/>
                    <a:lstStyle/>
                    <a:p>
                      <a:pPr algn="ctr"/>
                      <a:r>
                        <a:rPr lang="en-US" sz="1800" dirty="0"/>
                        <a:t>Area</a:t>
                      </a:r>
                    </a:p>
                  </a:txBody>
                  <a:tcPr anchor="ctr"/>
                </a:tc>
                <a:tc>
                  <a:txBody>
                    <a:bodyPr/>
                    <a:lstStyle/>
                    <a:p>
                      <a:pPr algn="ctr"/>
                      <a:r>
                        <a:rPr lang="en-US" sz="1800" dirty="0"/>
                        <a:t>Below Standards</a:t>
                      </a:r>
                    </a:p>
                  </a:txBody>
                  <a:tcPr anchor="ctr"/>
                </a:tc>
                <a:tc>
                  <a:txBody>
                    <a:bodyPr/>
                    <a:lstStyle/>
                    <a:p>
                      <a:pPr algn="ctr"/>
                      <a:r>
                        <a:rPr lang="en-US" sz="1800" dirty="0"/>
                        <a:t>Meets Standards</a:t>
                      </a:r>
                    </a:p>
                  </a:txBody>
                  <a:tcPr anchor="ctr"/>
                </a:tc>
                <a:tc>
                  <a:txBody>
                    <a:bodyPr/>
                    <a:lstStyle/>
                    <a:p>
                      <a:pPr algn="ctr"/>
                      <a:r>
                        <a:rPr lang="en-US" sz="1800" dirty="0"/>
                        <a:t>Exceeds Standards</a:t>
                      </a:r>
                    </a:p>
                  </a:txBody>
                  <a:tcPr anchor="ctr"/>
                </a:tc>
                <a:extLst>
                  <a:ext uri="{0D108BD9-81ED-4DB2-BD59-A6C34878D82A}">
                    <a16:rowId xmlns:a16="http://schemas.microsoft.com/office/drawing/2014/main" val="10000"/>
                  </a:ext>
                </a:extLst>
              </a:tr>
              <a:tr h="409187">
                <a:tc>
                  <a:txBody>
                    <a:bodyPr/>
                    <a:lstStyle/>
                    <a:p>
                      <a:pPr algn="l"/>
                      <a:r>
                        <a:rPr lang="en-US" sz="1800" dirty="0"/>
                        <a:t>Time Management</a:t>
                      </a:r>
                    </a:p>
                  </a:txBody>
                  <a:tcPr anchor="ctr"/>
                </a:tc>
                <a:tc>
                  <a:txBody>
                    <a:bodyPr/>
                    <a:lstStyle/>
                    <a:p>
                      <a:endParaRPr lang="en-US" sz="1800" dirty="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0001"/>
                  </a:ext>
                </a:extLst>
              </a:tr>
              <a:tr h="678482">
                <a:tc>
                  <a:txBody>
                    <a:bodyPr/>
                    <a:lstStyle/>
                    <a:p>
                      <a:pPr algn="l"/>
                      <a:r>
                        <a:rPr lang="en-US" sz="1800" dirty="0"/>
                        <a:t>Respecting Rules &amp; Policies</a:t>
                      </a:r>
                    </a:p>
                  </a:txBody>
                  <a:tcPr anchor="ctr"/>
                </a:tc>
                <a:tc>
                  <a:txBody>
                    <a:bodyPr/>
                    <a:lstStyle/>
                    <a:p>
                      <a:endParaRPr lang="en-US" sz="1800" dirty="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0002"/>
                  </a:ext>
                </a:extLst>
              </a:tr>
              <a:tr h="409187">
                <a:tc>
                  <a:txBody>
                    <a:bodyPr/>
                    <a:lstStyle/>
                    <a:p>
                      <a:pPr algn="l"/>
                      <a:r>
                        <a:rPr lang="en-US" dirty="0"/>
                        <a:t>Room </a:t>
                      </a:r>
                      <a:r>
                        <a:rPr lang="en-US" dirty="0" smtClean="0"/>
                        <a:t>Cleanliness &amp; Safety</a:t>
                      </a:r>
                      <a:endParaRPr lang="en-US" dirty="0"/>
                    </a:p>
                  </a:txBody>
                  <a:tcPr anchor="ctr"/>
                </a:tc>
                <a:tc>
                  <a:txBody>
                    <a:bodyPr/>
                    <a:lstStyle/>
                    <a:p>
                      <a:endParaRPr lang="en-US" sz="1800" dirty="0"/>
                    </a:p>
                  </a:txBody>
                  <a:tcPr/>
                </a:tc>
                <a:tc>
                  <a:txBody>
                    <a:bodyPr/>
                    <a:lstStyle/>
                    <a:p>
                      <a:endParaRPr lang="en-US" sz="1800" dirty="0"/>
                    </a:p>
                  </a:txBody>
                  <a:tcPr/>
                </a:tc>
                <a:tc>
                  <a:txBody>
                    <a:bodyPr/>
                    <a:lstStyle/>
                    <a:p>
                      <a:endParaRPr lang="en-US" sz="1800"/>
                    </a:p>
                  </a:txBody>
                  <a:tcPr/>
                </a:tc>
                <a:extLst>
                  <a:ext uri="{0D108BD9-81ED-4DB2-BD59-A6C34878D82A}">
                    <a16:rowId xmlns:a16="http://schemas.microsoft.com/office/drawing/2014/main" val="10003"/>
                  </a:ext>
                </a:extLst>
              </a:tr>
              <a:tr h="678482">
                <a:tc>
                  <a:txBody>
                    <a:bodyPr/>
                    <a:lstStyle/>
                    <a:p>
                      <a:pPr algn="l"/>
                      <a:r>
                        <a:rPr lang="en-US" sz="1800" dirty="0"/>
                        <a:t>Getting Along with Roommates</a:t>
                      </a:r>
                    </a:p>
                  </a:txBody>
                  <a:tcPr anchor="ctr"/>
                </a:tc>
                <a:tc>
                  <a:txBody>
                    <a:bodyPr/>
                    <a:lstStyle/>
                    <a:p>
                      <a:endParaRPr lang="en-US" sz="1800"/>
                    </a:p>
                  </a:txBody>
                  <a:tcPr/>
                </a:tc>
                <a:tc>
                  <a:txBody>
                    <a:bodyPr/>
                    <a:lstStyle/>
                    <a:p>
                      <a:endParaRPr lang="en-US" sz="1800" dirty="0"/>
                    </a:p>
                  </a:txBody>
                  <a:tcPr/>
                </a:tc>
                <a:tc>
                  <a:txBody>
                    <a:bodyPr/>
                    <a:lstStyle/>
                    <a:p>
                      <a:endParaRPr lang="en-US" sz="1800"/>
                    </a:p>
                  </a:txBody>
                  <a:tcPr/>
                </a:tc>
                <a:extLst>
                  <a:ext uri="{0D108BD9-81ED-4DB2-BD59-A6C34878D82A}">
                    <a16:rowId xmlns:a16="http://schemas.microsoft.com/office/drawing/2014/main" val="10004"/>
                  </a:ext>
                </a:extLst>
              </a:tr>
              <a:tr h="678482">
                <a:tc>
                  <a:txBody>
                    <a:bodyPr/>
                    <a:lstStyle/>
                    <a:p>
                      <a:pPr algn="l"/>
                      <a:r>
                        <a:rPr lang="en-US" sz="1800" dirty="0"/>
                        <a:t>Respecting Communal Property</a:t>
                      </a:r>
                    </a:p>
                  </a:txBody>
                  <a:tcPr anchor="ctr"/>
                </a:tc>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5"/>
                  </a:ext>
                </a:extLst>
              </a:tr>
            </a:tbl>
          </a:graphicData>
        </a:graphic>
      </p:graphicFrame>
      <p:pic>
        <p:nvPicPr>
          <p:cNvPr id="9"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8126" y="3056222"/>
            <a:ext cx="276129" cy="2761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0452" y="4637447"/>
            <a:ext cx="303307" cy="3033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343" y="3668827"/>
            <a:ext cx="276129" cy="2761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343" y="5410171"/>
            <a:ext cx="276129" cy="2761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djherrm\AppData\Local\Microsoft\Windows\Temporary Internet Files\Content.IE5\KKHRQR4S\Check_mark_9x9.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8738" y="4130803"/>
            <a:ext cx="276129" cy="276129"/>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2351315" y="341120"/>
            <a:ext cx="9408885"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Rating Scale Rubric</a:t>
            </a:r>
            <a:endParaRPr lang="en-US" sz="3600" dirty="0">
              <a:solidFill>
                <a:srgbClr val="FF0000"/>
              </a:solidFill>
            </a:endParaRPr>
          </a:p>
        </p:txBody>
      </p:sp>
      <p:sp>
        <p:nvSpPr>
          <p:cNvPr id="15" name="Content Placeholder 2"/>
          <p:cNvSpPr txBox="1">
            <a:spLocks/>
          </p:cNvSpPr>
          <p:nvPr/>
        </p:nvSpPr>
        <p:spPr>
          <a:xfrm>
            <a:off x="2351315" y="1112277"/>
            <a:ext cx="10960924" cy="52401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Outcome: Personal Management of Life Tasks in a Residence Hall</a:t>
            </a:r>
          </a:p>
          <a:p>
            <a:pPr marL="0" indent="0">
              <a:buFont typeface="Arial" panose="020B0604020202020204" pitchFamily="34" charset="0"/>
              <a:buNone/>
            </a:pPr>
            <a:endParaRPr lang="en-US" dirty="0" smtClean="0">
              <a:solidFill>
                <a:srgbClr val="FFC000"/>
              </a:solidFill>
            </a:endParaRPr>
          </a:p>
          <a:p>
            <a:pPr marL="0" indent="0">
              <a:buFont typeface="Arial" panose="020B0604020202020204" pitchFamily="34" charset="0"/>
              <a:buNone/>
            </a:pPr>
            <a:endParaRPr lang="en-US" dirty="0">
              <a:solidFill>
                <a:srgbClr val="FFFF00"/>
              </a:solidFill>
            </a:endParaRPr>
          </a:p>
        </p:txBody>
      </p:sp>
      <p:grpSp>
        <p:nvGrpSpPr>
          <p:cNvPr id="16" name="Group 15"/>
          <p:cNvGrpSpPr/>
          <p:nvPr/>
        </p:nvGrpSpPr>
        <p:grpSpPr>
          <a:xfrm>
            <a:off x="222250" y="1785280"/>
            <a:ext cx="1250950" cy="1270942"/>
            <a:chOff x="222250" y="274638"/>
            <a:chExt cx="2032000" cy="1944577"/>
          </a:xfrm>
        </p:grpSpPr>
        <p:sp>
          <p:nvSpPr>
            <p:cNvPr id="17" name="Smiley Face 16"/>
            <p:cNvSpPr/>
            <p:nvPr/>
          </p:nvSpPr>
          <p:spPr>
            <a:xfrm>
              <a:off x="508000" y="274638"/>
              <a:ext cx="1460500" cy="1379489"/>
            </a:xfrm>
            <a:prstGeom prst="smileyFac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Box 17"/>
            <p:cNvSpPr txBox="1"/>
            <p:nvPr/>
          </p:nvSpPr>
          <p:spPr>
            <a:xfrm>
              <a:off x="222250" y="1654127"/>
              <a:ext cx="2032000" cy="565088"/>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Jane</a:t>
              </a:r>
              <a:endParaRPr lang="en-US" dirty="0"/>
            </a:p>
          </p:txBody>
        </p:sp>
      </p:grpSp>
      <p:grpSp>
        <p:nvGrpSpPr>
          <p:cNvPr id="19" name="Group 18"/>
          <p:cNvGrpSpPr/>
          <p:nvPr/>
        </p:nvGrpSpPr>
        <p:grpSpPr>
          <a:xfrm>
            <a:off x="222250" y="4934507"/>
            <a:ext cx="1250950" cy="1270942"/>
            <a:chOff x="222250" y="274638"/>
            <a:chExt cx="2032000" cy="1944577"/>
          </a:xfrm>
        </p:grpSpPr>
        <p:sp>
          <p:nvSpPr>
            <p:cNvPr id="20" name="Smiley Face 19"/>
            <p:cNvSpPr/>
            <p:nvPr/>
          </p:nvSpPr>
          <p:spPr>
            <a:xfrm>
              <a:off x="508000" y="274638"/>
              <a:ext cx="1460500" cy="1379489"/>
            </a:xfrm>
            <a:prstGeom prst="smileyFace">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1" name="TextBox 20"/>
            <p:cNvSpPr txBox="1"/>
            <p:nvPr/>
          </p:nvSpPr>
          <p:spPr>
            <a:xfrm>
              <a:off x="222250" y="1654127"/>
              <a:ext cx="2032000" cy="565088"/>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Tom</a:t>
              </a:r>
              <a:endParaRPr lang="en-US" dirty="0"/>
            </a:p>
          </p:txBody>
        </p:sp>
      </p:grpSp>
      <p:grpSp>
        <p:nvGrpSpPr>
          <p:cNvPr id="22" name="Group 21"/>
          <p:cNvGrpSpPr/>
          <p:nvPr/>
        </p:nvGrpSpPr>
        <p:grpSpPr>
          <a:xfrm>
            <a:off x="222250" y="210667"/>
            <a:ext cx="1250950" cy="1270942"/>
            <a:chOff x="222250" y="274638"/>
            <a:chExt cx="2032000" cy="1944577"/>
          </a:xfrm>
        </p:grpSpPr>
        <p:sp>
          <p:nvSpPr>
            <p:cNvPr id="23" name="Smiley Face 22"/>
            <p:cNvSpPr/>
            <p:nvPr/>
          </p:nvSpPr>
          <p:spPr>
            <a:xfrm>
              <a:off x="508000" y="274638"/>
              <a:ext cx="1460500" cy="1379489"/>
            </a:xfrm>
            <a:prstGeom prst="smileyFac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TextBox 23"/>
            <p:cNvSpPr txBox="1"/>
            <p:nvPr/>
          </p:nvSpPr>
          <p:spPr>
            <a:xfrm>
              <a:off x="222250" y="1654127"/>
              <a:ext cx="2032000" cy="56508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Bill</a:t>
              </a:r>
              <a:endParaRPr lang="en-US" dirty="0"/>
            </a:p>
          </p:txBody>
        </p:sp>
      </p:grpSp>
      <p:grpSp>
        <p:nvGrpSpPr>
          <p:cNvPr id="25" name="Group 24"/>
          <p:cNvGrpSpPr/>
          <p:nvPr/>
        </p:nvGrpSpPr>
        <p:grpSpPr>
          <a:xfrm>
            <a:off x="222250" y="3359893"/>
            <a:ext cx="1250950" cy="1270942"/>
            <a:chOff x="222250" y="274638"/>
            <a:chExt cx="2032000" cy="1944577"/>
          </a:xfrm>
        </p:grpSpPr>
        <p:sp>
          <p:nvSpPr>
            <p:cNvPr id="26" name="Smiley Face 25"/>
            <p:cNvSpPr/>
            <p:nvPr/>
          </p:nvSpPr>
          <p:spPr>
            <a:xfrm>
              <a:off x="508000" y="274638"/>
              <a:ext cx="1460500" cy="1379489"/>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 name="TextBox 26"/>
            <p:cNvSpPr txBox="1"/>
            <p:nvPr/>
          </p:nvSpPr>
          <p:spPr>
            <a:xfrm>
              <a:off x="222250" y="1654127"/>
              <a:ext cx="2032000" cy="5650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Melanie</a:t>
              </a:r>
              <a:endParaRPr lang="en-US" dirty="0"/>
            </a:p>
          </p:txBody>
        </p:sp>
      </p:grpSp>
    </p:spTree>
    <p:extLst>
      <p:ext uri="{BB962C8B-B14F-4D97-AF65-F5344CB8AC3E}">
        <p14:creationId xmlns:p14="http://schemas.microsoft.com/office/powerpoint/2010/main" val="2046094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1452</Words>
  <Application>Microsoft Office PowerPoint</Application>
  <PresentationFormat>Widescreen</PresentationFormat>
  <Paragraphs>325</Paragraphs>
  <Slides>26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Office Theme</vt:lpstr>
      <vt:lpstr>Creating &amp; Using Rubrics to Examine Learning &amp; Development</vt:lpstr>
      <vt:lpstr>Questions</vt:lpstr>
      <vt:lpstr>Definition of a Basic Rubric</vt:lpstr>
      <vt:lpstr>Residence Hall</vt:lpstr>
      <vt:lpstr>PowerPoint Presentation</vt:lpstr>
      <vt:lpstr>Checklist Rubric</vt:lpstr>
      <vt:lpstr>Checklist Rubric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Descriptive Analytic Rubric: Examples</vt:lpstr>
      <vt:lpstr>PowerPoint Presentation</vt:lpstr>
      <vt:lpstr>PowerPoint Presentation</vt:lpstr>
      <vt:lpstr>PowerPoint Presentation</vt:lpstr>
      <vt:lpstr>PowerPoint Presentation</vt:lpstr>
      <vt:lpstr>PowerPoint Presentation</vt:lpstr>
      <vt:lpstr>PowerPoint Presentation</vt:lpstr>
      <vt:lpstr>How to Design a Rubric</vt:lpstr>
      <vt:lpstr>Using the Rubric</vt:lpstr>
      <vt:lpstr>Checklist Rubric</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&amp; Using Rubrics to Examine Learning &amp; Development</dc:title>
  <dc:creator>Smith, Ryan</dc:creator>
  <cp:lastModifiedBy>Smith, Ryan</cp:lastModifiedBy>
  <cp:revision>38</cp:revision>
  <dcterms:created xsi:type="dcterms:W3CDTF">2018-03-06T17:17:44Z</dcterms:created>
  <dcterms:modified xsi:type="dcterms:W3CDTF">2018-03-20T17:42:13Z</dcterms:modified>
</cp:coreProperties>
</file>