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78" r:id="rId12"/>
    <p:sldId id="279" r:id="rId13"/>
    <p:sldId id="268" r:id="rId14"/>
    <p:sldId id="269" r:id="rId15"/>
    <p:sldId id="260" r:id="rId16"/>
    <p:sldId id="274" r:id="rId17"/>
    <p:sldId id="275" r:id="rId18"/>
    <p:sldId id="273" r:id="rId19"/>
    <p:sldId id="270" r:id="rId20"/>
    <p:sldId id="271" r:id="rId21"/>
    <p:sldId id="272" r:id="rId22"/>
    <p:sldId id="277" r:id="rId23"/>
    <p:sldId id="276" r:id="rId24"/>
    <p:sldId id="258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47CB37-9A6E-4BAA-B376-02E4C24F9D63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3CE1DA-CE93-41F8-8E09-4580164D6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1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3B0D68-86C1-41AC-AD59-16BB74E6F36D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5FD1A8-7591-48E8-86AA-2E8BB46C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6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FD1A8-7591-48E8-86AA-2E8BB46C01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2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87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1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4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7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73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5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9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2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8483-C384-49A3-97C7-96F7BDB1C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6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2421" y="721311"/>
            <a:ext cx="10347158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Developing &amp; Aligning Outcomes with Curricula &amp;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Derek Meyers &amp; Ryan Smith</a:t>
            </a:r>
          </a:p>
          <a:p>
            <a:r>
              <a:rPr lang="en-US" dirty="0" smtClean="0"/>
              <a:t>University Assessment Services</a:t>
            </a:r>
          </a:p>
          <a:p>
            <a:r>
              <a:rPr lang="en-US" dirty="0" smtClean="0"/>
              <a:t>March 6, 2018</a:t>
            </a:r>
          </a:p>
          <a:p>
            <a:r>
              <a:rPr lang="en-US" dirty="0" smtClean="0"/>
              <a:t>Center for Teaching, Learning &amp; Technology Resource Commons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Assessment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Map: </a:t>
            </a:r>
            <a:r>
              <a:rPr lang="en-US" dirty="0" smtClean="0"/>
              <a:t>Co-Curricular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080741"/>
              </p:ext>
            </p:extLst>
          </p:nvPr>
        </p:nvGraphicFramePr>
        <p:xfrm>
          <a:off x="1387610" y="1547646"/>
          <a:ext cx="9416780" cy="4553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4114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Units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OUTCOMES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Identity Development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Health</a:t>
                      </a:r>
                      <a:r>
                        <a:rPr lang="en-US" sz="1400" b="1" baseline="0" dirty="0"/>
                        <a:t> &amp; Wellness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Civic Responsibility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Global Awareness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51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Campus Dining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Healthy</a:t>
                      </a:r>
                      <a:r>
                        <a:rPr lang="en-US" sz="1600" baseline="0" dirty="0"/>
                        <a:t> Eating Initiative Evaluation</a:t>
                      </a:r>
                      <a:endParaRPr lang="en-US" sz="16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 </a:t>
                      </a:r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951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Campus Housing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EBI</a:t>
                      </a:r>
                      <a:r>
                        <a:rPr lang="en-US" sz="1600" baseline="0" dirty="0"/>
                        <a:t> Survey</a:t>
                      </a:r>
                      <a:endParaRPr lang="en-US" sz="16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EBI</a:t>
                      </a:r>
                      <a:r>
                        <a:rPr lang="en-US" sz="1600" baseline="0" dirty="0"/>
                        <a:t> Survey</a:t>
                      </a:r>
                      <a:endParaRPr lang="en-US" sz="16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EBI</a:t>
                      </a:r>
                      <a:r>
                        <a:rPr lang="en-US" sz="1600" baseline="0" dirty="0"/>
                        <a:t> Survey</a:t>
                      </a:r>
                      <a:endParaRPr lang="en-US" sz="16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7555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Campus Recreation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Leadership</a:t>
                      </a:r>
                      <a:r>
                        <a:rPr lang="en-US" sz="1600" baseline="0" dirty="0"/>
                        <a:t> Survey (Adv. Programs)</a:t>
                      </a:r>
                      <a:endParaRPr lang="en-US" sz="16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Tracking Use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517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Student Organizations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NSSE</a:t>
                      </a:r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Program Evaluation</a:t>
                      </a:r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Student Health Services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Patient Satisfaction and</a:t>
                      </a:r>
                      <a:r>
                        <a:rPr lang="en-US" sz="1600" baseline="0" dirty="0"/>
                        <a:t> Follow-up Surveys</a:t>
                      </a:r>
                      <a:endParaRPr lang="en-US" sz="16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1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Environment Maps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522083"/>
              </p:ext>
            </p:extLst>
          </p:nvPr>
        </p:nvGraphicFramePr>
        <p:xfrm>
          <a:off x="838200" y="1441306"/>
          <a:ext cx="10680867" cy="44246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8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6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6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6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6763">
                  <a:extLst>
                    <a:ext uri="{9D8B030D-6E8A-4147-A177-3AD203B41FA5}">
                      <a16:colId xmlns:a16="http://schemas.microsoft.com/office/drawing/2014/main" val="3047381003"/>
                    </a:ext>
                  </a:extLst>
                </a:gridCol>
                <a:gridCol w="1186763">
                  <a:extLst>
                    <a:ext uri="{9D8B030D-6E8A-4147-A177-3AD203B41FA5}">
                      <a16:colId xmlns:a16="http://schemas.microsoft.com/office/drawing/2014/main" val="1255444946"/>
                    </a:ext>
                  </a:extLst>
                </a:gridCol>
                <a:gridCol w="1186763">
                  <a:extLst>
                    <a:ext uri="{9D8B030D-6E8A-4147-A177-3AD203B41FA5}">
                      <a16:colId xmlns:a16="http://schemas.microsoft.com/office/drawing/2014/main" val="3114603806"/>
                    </a:ext>
                  </a:extLst>
                </a:gridCol>
                <a:gridCol w="1186763">
                  <a:extLst>
                    <a:ext uri="{9D8B030D-6E8A-4147-A177-3AD203B41FA5}">
                      <a16:colId xmlns:a16="http://schemas.microsoft.com/office/drawing/2014/main" val="1090050885"/>
                    </a:ext>
                  </a:extLst>
                </a:gridCol>
              </a:tblGrid>
              <a:tr h="7450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Common Courses and Experiences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Prior</a:t>
                      </a:r>
                      <a:r>
                        <a:rPr lang="en-US" sz="1200" b="1" baseline="0" dirty="0" smtClean="0">
                          <a:effectLst/>
                        </a:rPr>
                        <a:t> Learning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Required Courses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Recommended Electives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Activities and Experiences that Support Learning Outcomes (co-curricular)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Work-based Learning Experiences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Certifications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&amp; Licensures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Possible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Career Paths &amp; Life Outcomes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Learning-identified Experiences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Apply the scientific method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Develop laboratory techniques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Diagram and explain major cellular processes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</a:rPr>
                        <a:t>Awareness of careers and job opportunities in biological sciences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767450" y="586594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From Jankowski</a:t>
            </a:r>
            <a:r>
              <a:rPr lang="en-US" sz="1100" dirty="0"/>
              <a:t>, N., &amp; Marshall, D. (2017). </a:t>
            </a:r>
            <a:r>
              <a:rPr lang="en-US" sz="1100" i="1" dirty="0"/>
              <a:t>Degrees That Matter: Moving Higher Education into a Learning Systems Paradigm. </a:t>
            </a:r>
            <a:r>
              <a:rPr lang="en-US" sz="1100" dirty="0"/>
              <a:t>Sterling, VA: Stylus.</a:t>
            </a:r>
          </a:p>
        </p:txBody>
      </p:sp>
    </p:spTree>
    <p:extLst>
      <p:ext uri="{BB962C8B-B14F-4D97-AF65-F5344CB8AC3E}">
        <p14:creationId xmlns:p14="http://schemas.microsoft.com/office/powerpoint/2010/main" val="3047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Level Maps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62186"/>
              </p:ext>
            </p:extLst>
          </p:nvPr>
        </p:nvGraphicFramePr>
        <p:xfrm>
          <a:off x="838200" y="1441306"/>
          <a:ext cx="10515600" cy="40741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0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Common Courses and Experiences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General Education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Major Courses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Activities &amp; Experiences that Provide Support (Co-curricular)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Possible</a:t>
                      </a:r>
                      <a:r>
                        <a:rPr lang="en-US" sz="1600" b="1" baseline="0" dirty="0" smtClean="0">
                          <a:effectLst/>
                        </a:rPr>
                        <a:t> Career Paths &amp; Life Outcomes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Apply the scientific method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Develop laboratory techniques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7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Diagram and explain major cellular processes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Awareness of careers and job opportunities in biological sciences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767450" y="586594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From Jankowski</a:t>
            </a:r>
            <a:r>
              <a:rPr lang="en-US" sz="1100" dirty="0"/>
              <a:t>, N., &amp; Marshall, D. (2017). </a:t>
            </a:r>
            <a:r>
              <a:rPr lang="en-US" sz="1100" i="1" dirty="0"/>
              <a:t>Degrees That Matter: Moving Higher Education into a Learning Systems Paradigm. </a:t>
            </a:r>
            <a:r>
              <a:rPr lang="en-US" sz="1100" dirty="0"/>
              <a:t>Sterling, VA: Stylus.</a:t>
            </a:r>
          </a:p>
        </p:txBody>
      </p:sp>
    </p:spTree>
    <p:extLst>
      <p:ext uri="{BB962C8B-B14F-4D97-AF65-F5344CB8AC3E}">
        <p14:creationId xmlns:p14="http://schemas.microsoft.com/office/powerpoint/2010/main" val="38128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Maps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73508"/>
              </p:ext>
            </p:extLst>
          </p:nvPr>
        </p:nvGraphicFramePr>
        <p:xfrm>
          <a:off x="1402525" y="1696522"/>
          <a:ext cx="9386950" cy="41402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7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7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126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Common Courses and Experiences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Program Learning Outcomes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Apply the scientific method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Develop laboratory techniques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Diagram and explain major cellular processes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Awareness of careers and job opportunities in biological sciences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BIOL 101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Introduced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Introduced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Introduced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BIOL 202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Developed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Developed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Introduced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7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BIOL 303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Developed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Developed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Mastered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Developed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1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BIOL 404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Mastered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70C0"/>
                          </a:solidFill>
                          <a:effectLst/>
                        </a:rPr>
                        <a:t>Mastered</a:t>
                      </a:r>
                      <a:endParaRPr lang="en-US" sz="16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</a:rPr>
                        <a:t>Developed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2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Other: Exit interview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Assessed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4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Maps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998846"/>
              </p:ext>
            </p:extLst>
          </p:nvPr>
        </p:nvGraphicFramePr>
        <p:xfrm>
          <a:off x="1387610" y="1906362"/>
          <a:ext cx="9416780" cy="37587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3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3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3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009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Units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OUTCOMES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53">
                <a:tc v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Identity Development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Health</a:t>
                      </a:r>
                      <a:r>
                        <a:rPr lang="en-US" sz="1400" b="1" baseline="0" dirty="0"/>
                        <a:t> &amp; Wellness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Civic Responsibility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Global Awareness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28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Campus Dining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Low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High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Medium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Low Emphasis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8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Campus Housing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High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High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Low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Low Emphasis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39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Campus Recreation 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Medium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High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Low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Low Emphasis</a:t>
                      </a:r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5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Student Organizations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Medium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Medium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High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Low Emphasis</a:t>
                      </a:r>
                      <a:r>
                        <a:rPr lang="en-US" sz="1400" dirty="0"/>
                        <a:t> </a:t>
                      </a:r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51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Student Health Services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Low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High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Low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Low Emphasis</a:t>
                      </a:r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25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Campus Quidditch Program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Low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Low Emphasis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Low Emphasis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Low Emphasis</a:t>
                      </a:r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36406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7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962" y="30837"/>
            <a:ext cx="6544077" cy="6325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87" y="134154"/>
            <a:ext cx="4867275" cy="23145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4478" y="5437402"/>
            <a:ext cx="4483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Winberg</a:t>
            </a:r>
            <a:r>
              <a:rPr lang="en-US" sz="1200" dirty="0"/>
              <a:t>, C. (2016). I Take Engineering with Me: Epistemological Transitions across an Engineering Curriculum. </a:t>
            </a:r>
            <a:r>
              <a:rPr lang="en-US" sz="1200" i="1" dirty="0"/>
              <a:t>Teaching in Higher Education, 21, </a:t>
            </a:r>
            <a:r>
              <a:rPr lang="en-US" sz="1200" dirty="0"/>
              <a:t>398-414.</a:t>
            </a:r>
          </a:p>
        </p:txBody>
      </p:sp>
    </p:spTree>
    <p:extLst>
      <p:ext uri="{BB962C8B-B14F-4D97-AF65-F5344CB8AC3E}">
        <p14:creationId xmlns:p14="http://schemas.microsoft.com/office/powerpoint/2010/main" val="28824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303858"/>
            <a:ext cx="7515225" cy="48196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8387" y="5478319"/>
            <a:ext cx="7095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Veltri</a:t>
            </a:r>
            <a:r>
              <a:rPr lang="en-US" sz="1400" dirty="0"/>
              <a:t>, N., et al. (2011). Curriculum as a Tool for Continuous Improvement of Information Systems Curriculum. </a:t>
            </a:r>
            <a:r>
              <a:rPr lang="en-US" sz="1400" i="1" dirty="0"/>
              <a:t>Journal of Information Systems Education, 22, </a:t>
            </a:r>
            <a:r>
              <a:rPr lang="en-US" sz="1400" dirty="0"/>
              <a:t>31-42.</a:t>
            </a:r>
          </a:p>
        </p:txBody>
      </p:sp>
    </p:spTree>
    <p:extLst>
      <p:ext uri="{BB962C8B-B14F-4D97-AF65-F5344CB8AC3E}">
        <p14:creationId xmlns:p14="http://schemas.microsoft.com/office/powerpoint/2010/main" val="9709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537210"/>
            <a:ext cx="7610475" cy="4838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90762" y="57100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Miller, M., &amp; </a:t>
            </a:r>
            <a:r>
              <a:rPr lang="en-US" sz="1200" dirty="0" err="1"/>
              <a:t>Neyer</a:t>
            </a:r>
            <a:r>
              <a:rPr lang="en-US" sz="1200" dirty="0"/>
              <a:t>, N. (2016). Mapping Information Literacy and Written Communication Outcomes in an Undergraduate Nursing Curriculum: A Case Study in Librarian-Faculty Collaboration. </a:t>
            </a:r>
          </a:p>
        </p:txBody>
      </p:sp>
    </p:spTree>
    <p:extLst>
      <p:ext uri="{BB962C8B-B14F-4D97-AF65-F5344CB8AC3E}">
        <p14:creationId xmlns:p14="http://schemas.microsoft.com/office/powerpoint/2010/main" val="11214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93" y="629392"/>
            <a:ext cx="9258752" cy="422415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530092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Harris, M., &amp; Patten, K. (2015). Using Bloom’s and Webb’s Taxonomies to Integrate Emerging Cybersecurity Topics into a Computing Curriculum. </a:t>
            </a:r>
            <a:r>
              <a:rPr lang="en-US" sz="1400" i="1" dirty="0"/>
              <a:t>Journal of Information Systems Education, 26,</a:t>
            </a:r>
            <a:r>
              <a:rPr lang="en-US" sz="1400" dirty="0"/>
              <a:t> 219-234.</a:t>
            </a:r>
          </a:p>
        </p:txBody>
      </p:sp>
    </p:spTree>
    <p:extLst>
      <p:ext uri="{BB962C8B-B14F-4D97-AF65-F5344CB8AC3E}">
        <p14:creationId xmlns:p14="http://schemas.microsoft.com/office/powerpoint/2010/main" val="38524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Map: Example 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230370"/>
              </p:ext>
            </p:extLst>
          </p:nvPr>
        </p:nvGraphicFramePr>
        <p:xfrm>
          <a:off x="838200" y="1690688"/>
          <a:ext cx="10306182" cy="43814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4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6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9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04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COMMON PROGRAM</a:t>
                      </a:r>
                      <a:r>
                        <a:rPr lang="en-US" sz="1600" b="1" baseline="0" dirty="0">
                          <a:effectLst/>
                        </a:rPr>
                        <a:t> COURSES &amp; ACTIVITIES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OUTCOMES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88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Outcome 1: Analyze and identify materials from which historical period they are made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Outcome 2: Analyze the conservation needs of an object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Outcome 3: Design and administer </a:t>
                      </a:r>
                      <a:r>
                        <a:rPr lang="en-US" sz="1600" b="1" baseline="0" dirty="0">
                          <a:effectLst/>
                        </a:rPr>
                        <a:t>a museum budget.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Outcome 4: Develop appropriate research skills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Art History 101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5491" marR="7549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Art History 110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Internship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5491" marR="7549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Attendance at college art events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Art History 490: senior capstone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5491" marR="7549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9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042"/>
            <a:ext cx="10515600" cy="46569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 smtClean="0"/>
              <a:t>is a curriculum?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should a curriculum include?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does a good curriculum look like?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Assessment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Map: Example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193175"/>
              </p:ext>
            </p:extLst>
          </p:nvPr>
        </p:nvGraphicFramePr>
        <p:xfrm>
          <a:off x="1395067" y="1947637"/>
          <a:ext cx="9401865" cy="401804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80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0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77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Courses and Experiences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Program Learning Outcomes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Apply the scientific method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Develop laboratory techniques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Diagram and explain major cellular processes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Awareness of careers and job opportunities in biological sciences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BIOL 101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Introduced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Introduced</a:t>
                      </a:r>
                    </a:p>
                  </a:txBody>
                  <a:tcPr marL="42871" marR="42871" marT="42871" marB="4287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BIOL 202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Developed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Introduced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BIOL 303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Developed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BIOL 404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Mastered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Mastered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3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BIOL </a:t>
                      </a:r>
                      <a:r>
                        <a:rPr lang="en-US" sz="1400" b="1" dirty="0">
                          <a:effectLst/>
                        </a:rPr>
                        <a:t>454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Mastered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871" marR="42871" marT="42871" marB="4287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1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Map: Example 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200510"/>
              </p:ext>
            </p:extLst>
          </p:nvPr>
        </p:nvGraphicFramePr>
        <p:xfrm>
          <a:off x="2280452" y="1819173"/>
          <a:ext cx="7631095" cy="4152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3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3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9165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Units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OUTCOMES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608">
                <a:tc vMerge="1"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Identity Development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Health</a:t>
                      </a:r>
                      <a:r>
                        <a:rPr lang="en-US" sz="1400" b="1" baseline="0" dirty="0"/>
                        <a:t> &amp; Wellness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Civic Responsibility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Global Awareness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12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Campus Dining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Healthy</a:t>
                      </a:r>
                      <a:r>
                        <a:rPr lang="en-US" sz="1400" baseline="0" dirty="0"/>
                        <a:t> Eating Initiative Evaluation</a:t>
                      </a:r>
                      <a:endParaRPr lang="en-US" sz="14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 </a:t>
                      </a:r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46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Campus Housing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EBI</a:t>
                      </a:r>
                      <a:r>
                        <a:rPr lang="en-US" sz="1400" baseline="0" dirty="0"/>
                        <a:t> Survey</a:t>
                      </a:r>
                      <a:endParaRPr lang="en-US" sz="14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EBI</a:t>
                      </a:r>
                      <a:r>
                        <a:rPr lang="en-US" sz="1400" baseline="0" dirty="0"/>
                        <a:t> Survey</a:t>
                      </a:r>
                      <a:endParaRPr lang="en-US" sz="14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EBI</a:t>
                      </a:r>
                      <a:r>
                        <a:rPr lang="en-US" sz="1400" baseline="0" dirty="0"/>
                        <a:t> Survey</a:t>
                      </a:r>
                      <a:endParaRPr lang="en-US" sz="14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658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Campus Recreation 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Leadership</a:t>
                      </a:r>
                      <a:r>
                        <a:rPr lang="en-US" sz="1400" baseline="0" dirty="0"/>
                        <a:t> Survey (Adv. Programs)</a:t>
                      </a:r>
                      <a:endParaRPr lang="en-US" sz="14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Tracking Use</a:t>
                      </a: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466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Student Organizations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NSSE</a:t>
                      </a:r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2891" marR="102891" marT="51446" marB="51446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0514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Student Health Services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Patient Satisfaction and</a:t>
                      </a:r>
                      <a:r>
                        <a:rPr lang="en-US" sz="1400" baseline="0" dirty="0"/>
                        <a:t> Follow-up Surveys</a:t>
                      </a:r>
                      <a:endParaRPr lang="en-US" sz="14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2891" marR="102891" marT="51446" marB="5144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102891" marR="102891" marT="51446" marB="5144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67925" y="3406581"/>
            <a:ext cx="18098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Social Media Use Survey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67925" y="5448120"/>
            <a:ext cx="18098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Annual Textbook Cost Survey</a:t>
            </a:r>
          </a:p>
        </p:txBody>
      </p:sp>
    </p:spTree>
    <p:extLst>
      <p:ext uri="{BB962C8B-B14F-4D97-AF65-F5344CB8AC3E}">
        <p14:creationId xmlns:p14="http://schemas.microsoft.com/office/powerpoint/2010/main" val="26008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/>
              <a:t>Clarifies relationship between teaching and learning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Helps plan in the context of outcomes, as opposed to activities or processes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Helps develop ideas for new activities or new program implementation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Helps eliminate unproductive or unhelpful activities or assessments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Shows faculty and staff how their area contributes to what students </a:t>
            </a:r>
            <a:r>
              <a:rPr lang="en-US" dirty="0" smtClean="0"/>
              <a:t>learn at the major level</a:t>
            </a: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Fosters collegiality, sharing, and dialog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Emphasize that alignment is not about standardization.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Engage in dialog with colleagues.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Realize that maps take time and are continuous (</a:t>
            </a:r>
            <a:r>
              <a:rPr lang="en-US" dirty="0" err="1"/>
              <a:t>wikimaps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Share maps with students.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Avoid over-</a:t>
            </a:r>
            <a:r>
              <a:rPr lang="en-US" dirty="0" err="1" smtClean="0"/>
              <a:t>xing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85" y="36974"/>
            <a:ext cx="10515600" cy="96055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5" y="846199"/>
            <a:ext cx="11590316" cy="5533901"/>
          </a:xfrm>
        </p:spPr>
        <p:txBody>
          <a:bodyPr>
            <a:noAutofit/>
          </a:bodyPr>
          <a:lstStyle/>
          <a:p>
            <a:r>
              <a:rPr lang="en-US" sz="1400" dirty="0" smtClean="0"/>
              <a:t>Allen, M. (2004). </a:t>
            </a:r>
            <a:r>
              <a:rPr lang="en-US" sz="1400" i="1" dirty="0" smtClean="0"/>
              <a:t>Alignment (Ch. 3 in Assessing Academic Programs in Higher Education). </a:t>
            </a:r>
            <a:r>
              <a:rPr lang="en-US" sz="1400" dirty="0" smtClean="0"/>
              <a:t>Bolton, MA: Anker.</a:t>
            </a:r>
          </a:p>
          <a:p>
            <a:r>
              <a:rPr lang="en-US" sz="1400" dirty="0" err="1" smtClean="0"/>
              <a:t>Archambault</a:t>
            </a:r>
            <a:r>
              <a:rPr lang="en-US" sz="1400" dirty="0" smtClean="0"/>
              <a:t>, S., &amp; </a:t>
            </a:r>
            <a:r>
              <a:rPr lang="en-US" sz="1400" dirty="0" err="1" smtClean="0"/>
              <a:t>Masunaga</a:t>
            </a:r>
            <a:r>
              <a:rPr lang="en-US" sz="1400" dirty="0" smtClean="0"/>
              <a:t>, J. (2015). Strategic Planning &amp; Assessment. </a:t>
            </a:r>
            <a:r>
              <a:rPr lang="en-US" sz="1400" i="1" dirty="0" smtClean="0"/>
              <a:t>J. of Library Admin., 55, </a:t>
            </a:r>
            <a:r>
              <a:rPr lang="en-US" sz="1400" dirty="0" smtClean="0"/>
              <a:t>503-519.</a:t>
            </a:r>
          </a:p>
          <a:p>
            <a:r>
              <a:rPr lang="en-US" sz="1400" dirty="0" smtClean="0"/>
              <a:t>Britton, M., et al. (2008). A Curriculum Review and Mapping Process Supported by an Electronic Database System. </a:t>
            </a:r>
            <a:r>
              <a:rPr lang="en-US" sz="1400" i="1" dirty="0"/>
              <a:t>American </a:t>
            </a:r>
            <a:r>
              <a:rPr lang="en-US" sz="1400" i="1" dirty="0" smtClean="0"/>
              <a:t>J. </a:t>
            </a:r>
            <a:r>
              <a:rPr lang="en-US" sz="1400" i="1" dirty="0"/>
              <a:t>of Pharmaceutical </a:t>
            </a:r>
            <a:r>
              <a:rPr lang="en-US" sz="1400" i="1" dirty="0" smtClean="0"/>
              <a:t>Ed., 77.</a:t>
            </a:r>
            <a:endParaRPr lang="en-US" sz="1400" dirty="0" smtClean="0"/>
          </a:p>
          <a:p>
            <a:r>
              <a:rPr lang="en-US" sz="1400" dirty="0" smtClean="0"/>
              <a:t>Buchanan, H., et al. (2015). Curriculum Mapping in Academic Libraries. </a:t>
            </a:r>
            <a:r>
              <a:rPr lang="en-US" sz="1400" i="1" dirty="0" smtClean="0"/>
              <a:t>New Rv. of Academic Librarianship, 21</a:t>
            </a:r>
            <a:r>
              <a:rPr lang="en-US" sz="1400" dirty="0" smtClean="0"/>
              <a:t>, 94-111.</a:t>
            </a:r>
          </a:p>
          <a:p>
            <a:r>
              <a:rPr lang="en-US" sz="1400" dirty="0" smtClean="0"/>
              <a:t>Cuevas, N., </a:t>
            </a:r>
            <a:r>
              <a:rPr lang="en-US" sz="1400" dirty="0" err="1" smtClean="0"/>
              <a:t>Matveev</a:t>
            </a:r>
            <a:r>
              <a:rPr lang="en-US" sz="1400" dirty="0" smtClean="0"/>
              <a:t>, A., &amp; Miller, K. (2010). Mapping General Education Outcomes in the Major. </a:t>
            </a:r>
            <a:r>
              <a:rPr lang="en-US" sz="1400" i="1" dirty="0" smtClean="0"/>
              <a:t>Peer Review, 12, </a:t>
            </a:r>
            <a:r>
              <a:rPr lang="en-US" sz="1400" dirty="0" smtClean="0"/>
              <a:t>10-15.</a:t>
            </a:r>
          </a:p>
          <a:p>
            <a:r>
              <a:rPr lang="en-US" sz="1400" dirty="0" smtClean="0"/>
              <a:t>Harris, M., &amp; Patten, K. (2015). Using Bloom’s and Webb’s Taxonomies to Integrate Emerging Cybersecurity Topics into a Computing Curriculum. </a:t>
            </a:r>
            <a:r>
              <a:rPr lang="en-US" sz="1400" i="1" dirty="0" smtClean="0"/>
              <a:t>J. of Info. Systems Ed., 26,</a:t>
            </a:r>
            <a:r>
              <a:rPr lang="en-US" sz="1400" dirty="0" smtClean="0"/>
              <a:t> 219-234.</a:t>
            </a:r>
          </a:p>
          <a:p>
            <a:r>
              <a:rPr lang="en-US" sz="1400" dirty="0" smtClean="0"/>
              <a:t>Jankowski, N., &amp; Marshall, D. (2017). </a:t>
            </a:r>
            <a:r>
              <a:rPr lang="en-US" sz="1400" i="1" dirty="0" smtClean="0"/>
              <a:t>Degrees That Matter: Moving Higher Education into a Learning Systems Paradigm. </a:t>
            </a:r>
            <a:r>
              <a:rPr lang="en-US" sz="1400" dirty="0" smtClean="0"/>
              <a:t>Sterling, VA: Stylus.</a:t>
            </a:r>
          </a:p>
          <a:p>
            <a:r>
              <a:rPr lang="en-US" sz="1400" dirty="0" smtClean="0"/>
              <a:t>Lam, B., &amp; </a:t>
            </a:r>
            <a:r>
              <a:rPr lang="en-US" sz="1400" dirty="0" err="1" smtClean="0"/>
              <a:t>Tsui</a:t>
            </a:r>
            <a:r>
              <a:rPr lang="en-US" sz="1400" dirty="0" smtClean="0"/>
              <a:t>, K. (2016). Curriculum Mapping as Deliberation. </a:t>
            </a:r>
            <a:r>
              <a:rPr lang="en-US" sz="1400" i="1" dirty="0" smtClean="0"/>
              <a:t>Studies in Higher Ed., 41, </a:t>
            </a:r>
            <a:r>
              <a:rPr lang="en-US" sz="1400" dirty="0" smtClean="0"/>
              <a:t>1371-1388.</a:t>
            </a:r>
          </a:p>
          <a:p>
            <a:r>
              <a:rPr lang="en-US" sz="1400" dirty="0" smtClean="0"/>
              <a:t>Massa, L., &amp; </a:t>
            </a:r>
            <a:r>
              <a:rPr lang="en-US" sz="1400" dirty="0" err="1" smtClean="0"/>
              <a:t>Kasimatis</a:t>
            </a:r>
            <a:r>
              <a:rPr lang="en-US" sz="1400" dirty="0" smtClean="0"/>
              <a:t>, M. (2017). </a:t>
            </a:r>
            <a:r>
              <a:rPr lang="en-US" sz="1400" i="1" dirty="0" smtClean="0"/>
              <a:t>Curriculum &amp; Outcome Mapping (Ch. 4 in Meaningful &amp; Manageable Program Assessment). </a:t>
            </a:r>
            <a:r>
              <a:rPr lang="en-US" sz="1400" dirty="0" smtClean="0"/>
              <a:t>Sterling, VA: Stylus.</a:t>
            </a:r>
          </a:p>
          <a:p>
            <a:r>
              <a:rPr lang="en-US" sz="1400" dirty="0" smtClean="0"/>
              <a:t>Miller, M., &amp; </a:t>
            </a:r>
            <a:r>
              <a:rPr lang="en-US" sz="1400" dirty="0" err="1" smtClean="0"/>
              <a:t>Neyer</a:t>
            </a:r>
            <a:r>
              <a:rPr lang="en-US" sz="1400" dirty="0" smtClean="0"/>
              <a:t>, N. (2016). Mapping Information Literacy and Written Communication Outcomes in an Undergraduate Nursing Curriculum.</a:t>
            </a:r>
          </a:p>
          <a:p>
            <a:r>
              <a:rPr lang="en-US" sz="1400" dirty="0" err="1" smtClean="0"/>
              <a:t>Suskie</a:t>
            </a:r>
            <a:r>
              <a:rPr lang="en-US" sz="1400" dirty="0" smtClean="0"/>
              <a:t>, L. (2017). </a:t>
            </a:r>
            <a:r>
              <a:rPr lang="en-US" sz="1400" i="1" dirty="0" smtClean="0"/>
              <a:t>Assessing Student Learning: A Common Sense Guide. </a:t>
            </a:r>
            <a:r>
              <a:rPr lang="en-US" sz="1400" dirty="0" smtClean="0"/>
              <a:t>San Francisco: Wiley.</a:t>
            </a:r>
          </a:p>
          <a:p>
            <a:r>
              <a:rPr lang="en-US" sz="1400" dirty="0" err="1" smtClean="0"/>
              <a:t>Toral</a:t>
            </a:r>
            <a:r>
              <a:rPr lang="en-US" sz="1400" dirty="0" smtClean="0"/>
              <a:t>, S., et al. (2007). An Electronic Engineering Curriculum Design Based on Concept-Mapping Techniques.</a:t>
            </a:r>
            <a:r>
              <a:rPr lang="en-US" sz="1400" i="1" dirty="0" smtClean="0"/>
              <a:t> Int. J. of Tech. &amp; Design Ed., 17, </a:t>
            </a:r>
            <a:r>
              <a:rPr lang="en-US" sz="1400" dirty="0" smtClean="0"/>
              <a:t>341-356.</a:t>
            </a:r>
          </a:p>
          <a:p>
            <a:r>
              <a:rPr lang="en-US" sz="1400" dirty="0" err="1" smtClean="0"/>
              <a:t>Veltri</a:t>
            </a:r>
            <a:r>
              <a:rPr lang="en-US" sz="1400" dirty="0" smtClean="0"/>
              <a:t>, N., et al. (2011). Curriculum as a Tool for Continuous Improvement of Information Systems Curriculum. </a:t>
            </a:r>
            <a:r>
              <a:rPr lang="en-US" sz="1400" i="1" dirty="0"/>
              <a:t>J. of Info. Systems Ed., 22</a:t>
            </a:r>
            <a:r>
              <a:rPr lang="en-US" sz="1400" i="1" dirty="0" smtClean="0"/>
              <a:t>, </a:t>
            </a:r>
            <a:r>
              <a:rPr lang="en-US" sz="1400" dirty="0" smtClean="0"/>
              <a:t>31-42.</a:t>
            </a:r>
          </a:p>
          <a:p>
            <a:r>
              <a:rPr lang="en-US" sz="1400" dirty="0" smtClean="0"/>
              <a:t>Watts, L., &amp; Hodgson, D. (2015). Whole Curriculum Mapping of Assessment: Cartographies of Assessment &amp; Learning.</a:t>
            </a:r>
            <a:r>
              <a:rPr lang="en-US" sz="1400" i="1" dirty="0" smtClean="0"/>
              <a:t> Social Work Ed., 34,</a:t>
            </a:r>
            <a:r>
              <a:rPr lang="en-US" sz="1400" dirty="0" smtClean="0"/>
              <a:t> 682-699.</a:t>
            </a:r>
          </a:p>
          <a:p>
            <a:r>
              <a:rPr lang="en-US" sz="1400" dirty="0" smtClean="0"/>
              <a:t>Williams, J., &amp; </a:t>
            </a:r>
            <a:r>
              <a:rPr lang="en-US" sz="1400" dirty="0" err="1" smtClean="0"/>
              <a:t>Bolland</a:t>
            </a:r>
            <a:r>
              <a:rPr lang="en-US" sz="1400" dirty="0" smtClean="0"/>
              <a:t>, K. (2011). Mapping Our Way to Success. </a:t>
            </a:r>
            <a:r>
              <a:rPr lang="en-US" sz="1400" i="1" dirty="0" smtClean="0"/>
              <a:t>Journal of Baccalaureate Social Work, 16, </a:t>
            </a:r>
            <a:r>
              <a:rPr lang="en-US" sz="1400" dirty="0" smtClean="0"/>
              <a:t>39-114.</a:t>
            </a:r>
          </a:p>
          <a:p>
            <a:r>
              <a:rPr lang="en-US" sz="1400" dirty="0" err="1" smtClean="0"/>
              <a:t>Winberg</a:t>
            </a:r>
            <a:r>
              <a:rPr lang="en-US" sz="1400" dirty="0" smtClean="0"/>
              <a:t>, C. (2016). I Take Engineering with Me: Epistemological Transitions across an Engineering Curriculum. </a:t>
            </a:r>
            <a:r>
              <a:rPr lang="en-US" sz="1400" i="1" dirty="0" smtClean="0"/>
              <a:t>Teaching in Higher Ed., 21, </a:t>
            </a:r>
            <a:r>
              <a:rPr lang="en-US" sz="1400" dirty="0" smtClean="0"/>
              <a:t>398-414.</a:t>
            </a:r>
          </a:p>
          <a:p>
            <a:r>
              <a:rPr lang="en-US" sz="1400" dirty="0" err="1" smtClean="0"/>
              <a:t>Zelenitsky</a:t>
            </a:r>
            <a:r>
              <a:rPr lang="en-US" sz="1400" dirty="0" smtClean="0"/>
              <a:t>, S. (2014). Using Curriculum Mapping to Engage Faculty Members in the Analysis of a Pharmacy Program. </a:t>
            </a:r>
            <a:r>
              <a:rPr lang="en-US" sz="1400" i="1" dirty="0" smtClean="0"/>
              <a:t>Am. J. of Pharmaceutical Ed., 78, </a:t>
            </a:r>
            <a:r>
              <a:rPr lang="en-US" sz="1400" dirty="0" smtClean="0"/>
              <a:t>1-9.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Assessment Services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56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9144000" cy="1031358"/>
          </a:xfrm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Experience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" y="2548"/>
            <a:ext cx="12189492" cy="685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0"/>
            <a:ext cx="9144000" cy="1031358"/>
          </a:xfrm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Students’ Experience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" y="-35223"/>
            <a:ext cx="12189492" cy="689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33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Is </a:t>
            </a:r>
            <a:r>
              <a:rPr lang="en-US" sz="3600" b="1" dirty="0"/>
              <a:t>how &amp; where</a:t>
            </a:r>
            <a:r>
              <a:rPr lang="en-US" sz="3600" dirty="0"/>
              <a:t> students learn just as important as </a:t>
            </a:r>
            <a:r>
              <a:rPr lang="en-US" sz="3600" b="1" dirty="0"/>
              <a:t>what</a:t>
            </a:r>
            <a:r>
              <a:rPr lang="en-US" sz="3600" dirty="0"/>
              <a:t> students learn</a:t>
            </a:r>
            <a:r>
              <a:rPr lang="en-US" sz="3600" dirty="0" smtClean="0"/>
              <a:t>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Alignment </a:t>
            </a:r>
            <a:r>
              <a:rPr lang="en-US" sz="3600" dirty="0" smtClean="0"/>
              <a:t>= curriculum + instruction + </a:t>
            </a:r>
            <a:r>
              <a:rPr lang="en-US" sz="3600" dirty="0" smtClean="0"/>
              <a:t>assessment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 </a:t>
            </a:r>
            <a:r>
              <a:rPr lang="en-US" sz="3600" dirty="0" smtClean="0"/>
              <a:t>blueprint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An articulation of </a:t>
            </a:r>
            <a:r>
              <a:rPr lang="en-US" sz="3600" b="1" dirty="0" smtClean="0"/>
              <a:t>where</a:t>
            </a:r>
            <a:r>
              <a:rPr lang="en-US" sz="3600" dirty="0" smtClean="0"/>
              <a:t> and </a:t>
            </a:r>
            <a:r>
              <a:rPr lang="en-US" sz="3600" b="1" dirty="0" smtClean="0"/>
              <a:t>how</a:t>
            </a:r>
            <a:r>
              <a:rPr lang="en-US" sz="3600" dirty="0" smtClean="0"/>
              <a:t> learning occurs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A tool for aligning courses with goals or outcomes, or intentions with actions. 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Assessment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Curriculum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Assessment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5063934"/>
              </p:ext>
            </p:extLst>
          </p:nvPr>
        </p:nvGraphicFramePr>
        <p:xfrm>
          <a:off x="2294587" y="1690688"/>
          <a:ext cx="7602825" cy="4236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0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712">
                <a:tc rowSpan="2"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Common Courses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GOALS OR OUTCOMES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1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Goal 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Goal 2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Goal</a:t>
                      </a:r>
                      <a:r>
                        <a:rPr lang="en-US" b="1" baseline="0" dirty="0"/>
                        <a:t> 3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Goal 4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138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200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231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331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340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392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22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Co-curriculum Map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Assessment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266643"/>
              </p:ext>
            </p:extLst>
          </p:nvPr>
        </p:nvGraphicFramePr>
        <p:xfrm>
          <a:off x="2649655" y="1730706"/>
          <a:ext cx="6892690" cy="4063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8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712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Units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GOALS</a:t>
                      </a:r>
                      <a:r>
                        <a:rPr lang="en-US" sz="1600" b="1" baseline="0" dirty="0"/>
                        <a:t> OR </a:t>
                      </a:r>
                      <a:r>
                        <a:rPr lang="en-US" sz="1600" b="1" dirty="0"/>
                        <a:t>OUTCOMES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343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Identity Development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Health</a:t>
                      </a:r>
                      <a:r>
                        <a:rPr lang="en-US" sz="1600" b="1" baseline="0" dirty="0"/>
                        <a:t> &amp; Wellness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Civic Responsibility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Global Awareness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Campus Dining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Campus Housing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Campus Recreation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Student Organizations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1232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Student Health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71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Career Center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X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7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Map: Assessments in 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Assessment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63808"/>
              </p:ext>
            </p:extLst>
          </p:nvPr>
        </p:nvGraphicFramePr>
        <p:xfrm>
          <a:off x="1339146" y="1572709"/>
          <a:ext cx="9513706" cy="44711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1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1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1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1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452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COMMON PROGRAM</a:t>
                      </a:r>
                      <a:r>
                        <a:rPr lang="en-US" sz="1400" b="1" baseline="0" dirty="0">
                          <a:effectLst/>
                        </a:rPr>
                        <a:t> COURSES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OUTCOMES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374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Outcome 1: Analyze and identify materials from which historical period they are made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Outcome 2: Analyze the conservation needs of an object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Outcome 3: Design and administer </a:t>
                      </a:r>
                      <a:r>
                        <a:rPr lang="en-US" sz="1400" b="1" baseline="0" dirty="0">
                          <a:effectLst/>
                        </a:rPr>
                        <a:t>a museum budget.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Outcome 4: Develop appropriate research skills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Art History 101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Common Exam questions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Art History 110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Common Exam questions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</a:rPr>
                        <a:t>Common Exam questions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Internship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  <a:effectLst/>
                        </a:rPr>
                        <a:t>Museum Admin. Evaluation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70C0"/>
                          </a:solidFill>
                          <a:effectLst/>
                        </a:rPr>
                        <a:t>Museum Admin. Evaluation</a:t>
                      </a:r>
                      <a:endParaRPr lang="en-US" sz="1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9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Attendance at college art events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</a:rPr>
                        <a:t>Term Paper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Term Paper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39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Art History 490: senior capstone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6"/>
                          </a:solidFill>
                          <a:effectLst/>
                        </a:rPr>
                        <a:t>Final Project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6"/>
                          </a:solidFill>
                          <a:effectLst/>
                        </a:rPr>
                        <a:t>Final Project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accent6"/>
                          </a:solidFill>
                          <a:effectLst/>
                        </a:rPr>
                        <a:t>Final Project</a:t>
                      </a:r>
                      <a:endParaRPr lang="en-US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7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Map: </a:t>
            </a:r>
            <a:r>
              <a:rPr lang="en-US" dirty="0" smtClean="0"/>
              <a:t>Activities in 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Assessment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08483-C384-49A3-97C7-96F7BDB1C0A5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544192"/>
              </p:ext>
            </p:extLst>
          </p:nvPr>
        </p:nvGraphicFramePr>
        <p:xfrm>
          <a:off x="1395066" y="1451975"/>
          <a:ext cx="9401868" cy="46302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2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68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43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COMMON PROGRAM</a:t>
                      </a:r>
                      <a:r>
                        <a:rPr lang="en-US" sz="1400" b="1" baseline="0" dirty="0">
                          <a:effectLst/>
                        </a:rPr>
                        <a:t> ASSESSMENT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OUTCOMES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368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9" marR="67089" marT="0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Outcome 1: Analyze and identify materials from which historical period they are made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Outcome 2: Analyze the conservation needs of an object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Outcome 3: Design and administer </a:t>
                      </a:r>
                      <a:r>
                        <a:rPr lang="en-US" sz="1400" b="1" baseline="0" dirty="0">
                          <a:effectLst/>
                        </a:rPr>
                        <a:t>a museum budget.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Outcome 4: Develop appropriate research skills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Common Exam Questions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  <a:effectLst/>
                        </a:rPr>
                        <a:t>AH 101</a:t>
                      </a:r>
                      <a:endParaRPr lang="en-US" sz="14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 110</a:t>
                      </a: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AH 110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9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Museum Admin. </a:t>
                      </a:r>
                      <a:r>
                        <a:rPr lang="en-US" sz="1600" b="1" dirty="0" err="1">
                          <a:effectLst/>
                        </a:rPr>
                        <a:t>Eval</a:t>
                      </a:r>
                      <a:r>
                        <a:rPr lang="en-US" sz="1600" b="1" dirty="0">
                          <a:effectLst/>
                        </a:rPr>
                        <a:t>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FF00"/>
                          </a:solidFill>
                          <a:effectLst/>
                        </a:rPr>
                        <a:t>Internship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FF00"/>
                          </a:solidFill>
                          <a:effectLst/>
                        </a:rPr>
                        <a:t>Internship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Term Paper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art events</a:t>
                      </a: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 art events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4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Final Project Rubric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AH 490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AH 490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AH 490</a:t>
                      </a: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91" marR="7549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3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1791</Words>
  <Application>Microsoft Office PowerPoint</Application>
  <PresentationFormat>Widescreen</PresentationFormat>
  <Paragraphs>445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Developing &amp; Aligning Outcomes with Curricula &amp; Programs</vt:lpstr>
      <vt:lpstr>Questions</vt:lpstr>
      <vt:lpstr>Our Experience</vt:lpstr>
      <vt:lpstr>Students’ Experience</vt:lpstr>
      <vt:lpstr>Alignment</vt:lpstr>
      <vt:lpstr>Basic Curriculum Map</vt:lpstr>
      <vt:lpstr>Basic Co-curriculum Map</vt:lpstr>
      <vt:lpstr>Assessment Map: Assessments in Cells</vt:lpstr>
      <vt:lpstr>Assessment Map: Activities in Cells</vt:lpstr>
      <vt:lpstr>Assessment Map: Co-Curricular</vt:lpstr>
      <vt:lpstr>Learning Environment Maps</vt:lpstr>
      <vt:lpstr>Degree Level Maps</vt:lpstr>
      <vt:lpstr>Developmental Maps</vt:lpstr>
      <vt:lpstr>Developmental Maps</vt:lpstr>
      <vt:lpstr>PowerPoint Presentation</vt:lpstr>
      <vt:lpstr>PowerPoint Presentation</vt:lpstr>
      <vt:lpstr>PowerPoint Presentation</vt:lpstr>
      <vt:lpstr>PowerPoint Presentation</vt:lpstr>
      <vt:lpstr>Reading the Map: Example 1</vt:lpstr>
      <vt:lpstr>Reading the Map: Example 2</vt:lpstr>
      <vt:lpstr>Reading the Map: Example 3</vt:lpstr>
      <vt:lpstr>Benefits</vt:lpstr>
      <vt:lpstr>Suggestions</vt:lpstr>
      <vt:lpstr>References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&amp; Aligning Outcomes with Curricula &amp; Programs</dc:title>
  <dc:creator>Smith, Ryan</dc:creator>
  <cp:lastModifiedBy>Smith, Ryan</cp:lastModifiedBy>
  <cp:revision>32</cp:revision>
  <cp:lastPrinted>2018-03-06T17:03:49Z</cp:lastPrinted>
  <dcterms:created xsi:type="dcterms:W3CDTF">2018-02-28T19:31:25Z</dcterms:created>
  <dcterms:modified xsi:type="dcterms:W3CDTF">2018-03-06T18:34:30Z</dcterms:modified>
</cp:coreProperties>
</file>